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88"/>
  </p:notesMasterIdLst>
  <p:handoutMasterIdLst>
    <p:handoutMasterId r:id="rId89"/>
  </p:handoutMasterIdLst>
  <p:sldIdLst>
    <p:sldId id="331" r:id="rId2"/>
    <p:sldId id="332" r:id="rId3"/>
    <p:sldId id="333" r:id="rId4"/>
    <p:sldId id="334" r:id="rId5"/>
    <p:sldId id="404" r:id="rId6"/>
    <p:sldId id="335" r:id="rId7"/>
    <p:sldId id="336" r:id="rId8"/>
    <p:sldId id="337" r:id="rId9"/>
    <p:sldId id="338" r:id="rId10"/>
    <p:sldId id="339" r:id="rId11"/>
    <p:sldId id="405" r:id="rId12"/>
    <p:sldId id="340" r:id="rId13"/>
    <p:sldId id="341" r:id="rId14"/>
    <p:sldId id="406" r:id="rId15"/>
    <p:sldId id="342" r:id="rId16"/>
    <p:sldId id="343" r:id="rId17"/>
    <p:sldId id="344" r:id="rId18"/>
    <p:sldId id="345" r:id="rId19"/>
    <p:sldId id="396" r:id="rId20"/>
    <p:sldId id="397" r:id="rId21"/>
    <p:sldId id="398" r:id="rId22"/>
    <p:sldId id="347" r:id="rId23"/>
    <p:sldId id="348" r:id="rId24"/>
    <p:sldId id="399" r:id="rId25"/>
    <p:sldId id="349" r:id="rId26"/>
    <p:sldId id="416" r:id="rId27"/>
    <p:sldId id="350" r:id="rId28"/>
    <p:sldId id="417" r:id="rId29"/>
    <p:sldId id="407" r:id="rId30"/>
    <p:sldId id="351" r:id="rId31"/>
    <p:sldId id="408" r:id="rId32"/>
    <p:sldId id="409" r:id="rId33"/>
    <p:sldId id="352" r:id="rId34"/>
    <p:sldId id="353" r:id="rId35"/>
    <p:sldId id="410" r:id="rId36"/>
    <p:sldId id="355" r:id="rId37"/>
    <p:sldId id="354" r:id="rId38"/>
    <p:sldId id="357" r:id="rId39"/>
    <p:sldId id="411" r:id="rId40"/>
    <p:sldId id="359" r:id="rId41"/>
    <p:sldId id="356" r:id="rId42"/>
    <p:sldId id="412" r:id="rId43"/>
    <p:sldId id="358" r:id="rId44"/>
    <p:sldId id="360" r:id="rId45"/>
    <p:sldId id="403" r:id="rId46"/>
    <p:sldId id="361" r:id="rId47"/>
    <p:sldId id="362" r:id="rId48"/>
    <p:sldId id="363" r:id="rId49"/>
    <p:sldId id="364" r:id="rId50"/>
    <p:sldId id="365" r:id="rId51"/>
    <p:sldId id="413" r:id="rId52"/>
    <p:sldId id="414" r:id="rId53"/>
    <p:sldId id="415" r:id="rId54"/>
    <p:sldId id="366" r:id="rId55"/>
    <p:sldId id="367" r:id="rId56"/>
    <p:sldId id="369" r:id="rId57"/>
    <p:sldId id="400" r:id="rId58"/>
    <p:sldId id="368" r:id="rId59"/>
    <p:sldId id="370" r:id="rId60"/>
    <p:sldId id="371" r:id="rId61"/>
    <p:sldId id="372" r:id="rId62"/>
    <p:sldId id="373" r:id="rId63"/>
    <p:sldId id="374" r:id="rId64"/>
    <p:sldId id="375" r:id="rId65"/>
    <p:sldId id="376" r:id="rId66"/>
    <p:sldId id="377" r:id="rId67"/>
    <p:sldId id="378" r:id="rId68"/>
    <p:sldId id="379" r:id="rId69"/>
    <p:sldId id="380" r:id="rId70"/>
    <p:sldId id="381" r:id="rId71"/>
    <p:sldId id="382" r:id="rId72"/>
    <p:sldId id="383" r:id="rId73"/>
    <p:sldId id="384" r:id="rId74"/>
    <p:sldId id="385" r:id="rId75"/>
    <p:sldId id="386" r:id="rId76"/>
    <p:sldId id="401" r:id="rId77"/>
    <p:sldId id="387" r:id="rId78"/>
    <p:sldId id="388" r:id="rId79"/>
    <p:sldId id="402" r:id="rId80"/>
    <p:sldId id="389" r:id="rId81"/>
    <p:sldId id="390" r:id="rId82"/>
    <p:sldId id="391" r:id="rId83"/>
    <p:sldId id="392" r:id="rId84"/>
    <p:sldId id="393" r:id="rId85"/>
    <p:sldId id="394" r:id="rId86"/>
    <p:sldId id="395" r:id="rId87"/>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itchFamily="34" charset="-128"/>
        <a:cs typeface="+mn-cs"/>
      </a:defRPr>
    </a:lvl9pPr>
  </p:defaultTextStyle>
  <p:extLst>
    <p:ext uri="{521415D9-36F7-43E2-AB2F-B90AF26B5E84}">
      <p14:sectionLst xmlns:p14="http://schemas.microsoft.com/office/powerpoint/2010/main">
        <p14:section name="Default Section" id="{D171DF0B-22D0-4CE5-A032-72D51645F0D5}">
          <p14:sldIdLst>
            <p14:sldId id="331"/>
            <p14:sldId id="332"/>
            <p14:sldId id="333"/>
            <p14:sldId id="334"/>
            <p14:sldId id="404"/>
            <p14:sldId id="335"/>
            <p14:sldId id="336"/>
            <p14:sldId id="337"/>
            <p14:sldId id="338"/>
            <p14:sldId id="339"/>
            <p14:sldId id="405"/>
            <p14:sldId id="340"/>
            <p14:sldId id="341"/>
            <p14:sldId id="406"/>
            <p14:sldId id="342"/>
            <p14:sldId id="343"/>
            <p14:sldId id="344"/>
            <p14:sldId id="345"/>
            <p14:sldId id="396"/>
            <p14:sldId id="397"/>
            <p14:sldId id="398"/>
            <p14:sldId id="347"/>
            <p14:sldId id="348"/>
            <p14:sldId id="399"/>
            <p14:sldId id="349"/>
            <p14:sldId id="416"/>
            <p14:sldId id="350"/>
            <p14:sldId id="417"/>
            <p14:sldId id="407"/>
            <p14:sldId id="351"/>
            <p14:sldId id="408"/>
            <p14:sldId id="409"/>
            <p14:sldId id="352"/>
            <p14:sldId id="353"/>
            <p14:sldId id="410"/>
            <p14:sldId id="355"/>
            <p14:sldId id="354"/>
            <p14:sldId id="357"/>
            <p14:sldId id="411"/>
            <p14:sldId id="359"/>
            <p14:sldId id="356"/>
            <p14:sldId id="412"/>
            <p14:sldId id="358"/>
            <p14:sldId id="360"/>
            <p14:sldId id="403"/>
            <p14:sldId id="361"/>
            <p14:sldId id="362"/>
            <p14:sldId id="363"/>
            <p14:sldId id="364"/>
            <p14:sldId id="365"/>
            <p14:sldId id="413"/>
            <p14:sldId id="414"/>
            <p14:sldId id="415"/>
            <p14:sldId id="366"/>
            <p14:sldId id="367"/>
            <p14:sldId id="369"/>
            <p14:sldId id="400"/>
            <p14:sldId id="368"/>
            <p14:sldId id="370"/>
            <p14:sldId id="371"/>
            <p14:sldId id="372"/>
            <p14:sldId id="373"/>
            <p14:sldId id="374"/>
            <p14:sldId id="375"/>
            <p14:sldId id="376"/>
            <p14:sldId id="377"/>
            <p14:sldId id="378"/>
            <p14:sldId id="379"/>
            <p14:sldId id="380"/>
            <p14:sldId id="381"/>
            <p14:sldId id="382"/>
            <p14:sldId id="383"/>
            <p14:sldId id="384"/>
            <p14:sldId id="385"/>
            <p14:sldId id="386"/>
            <p14:sldId id="401"/>
            <p14:sldId id="387"/>
            <p14:sldId id="388"/>
          </p14:sldIdLst>
        </p14:section>
        <p14:section name="Untitled Section" id="{F2452DAE-0A39-49B4-868F-6893D65C664B}">
          <p14:sldIdLst>
            <p14:sldId id="402"/>
            <p14:sldId id="389"/>
            <p14:sldId id="390"/>
            <p14:sldId id="391"/>
            <p14:sldId id="392"/>
            <p14:sldId id="393"/>
            <p14:sldId id="394"/>
            <p14:sldId id="395"/>
          </p14:sldIdLst>
        </p14:section>
      </p14:sectionLst>
    </p:ex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71" autoAdjust="0"/>
    <p:restoredTop sz="94660"/>
  </p:normalViewPr>
  <p:slideViewPr>
    <p:cSldViewPr snapToGrid="0">
      <p:cViewPr varScale="1">
        <p:scale>
          <a:sx n="64" d="100"/>
          <a:sy n="64" d="100"/>
        </p:scale>
        <p:origin x="1620" y="7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3" name="Rectangle 3"/>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3169">
              <a:defRPr sz="1100">
                <a:latin typeface="Helvetica" charset="0"/>
                <a:ea typeface="ＭＳ Ｐゴシック" charset="-128"/>
                <a:cs typeface="ＭＳ Ｐゴシック" charset="-128"/>
              </a:defRPr>
            </a:lvl1pPr>
          </a:lstStyle>
          <a:p>
            <a:pPr>
              <a:defRPr/>
            </a:pPr>
            <a:endParaRPr lang="en-US"/>
          </a:p>
        </p:txBody>
      </p:sp>
      <p:sp>
        <p:nvSpPr>
          <p:cNvPr id="46084" name="Rectangle 4"/>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5" name="Rectangle 5"/>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a:latin typeface="Helvetica" panose="020B0604020202020204" pitchFamily="34" charset="0"/>
              </a:defRPr>
            </a:lvl1pPr>
          </a:lstStyle>
          <a:p>
            <a:fld id="{6BA99628-98F1-4F10-ACD3-E25B99AFF588}" type="slidenum">
              <a:rPr lang="en-US" altLang="en-US"/>
              <a:pPr/>
              <a:t>‹#›</a:t>
            </a:fld>
            <a:endParaRPr lang="en-US" altLang="en-US"/>
          </a:p>
        </p:txBody>
      </p:sp>
    </p:spTree>
    <p:extLst>
      <p:ext uri="{BB962C8B-B14F-4D97-AF65-F5344CB8AC3E}">
        <p14:creationId xmlns:p14="http://schemas.microsoft.com/office/powerpoint/2010/main" val="3870453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47" name="Rectangle 3"/>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1168">
              <a:defRPr sz="1200">
                <a:latin typeface="Times New Roman" charset="0"/>
                <a:ea typeface="ＭＳ Ｐゴシック" charset="-128"/>
                <a:cs typeface="ＭＳ Ｐゴシック" charset="-128"/>
              </a:defRPr>
            </a:lvl1pPr>
          </a:lstStyle>
          <a:p>
            <a:pPr>
              <a:defRPr/>
            </a:pPr>
            <a:endParaRPr lang="en-US"/>
          </a:p>
        </p:txBody>
      </p:sp>
      <p:sp>
        <p:nvSpPr>
          <p:cNvPr id="75780" name="Rectangle 4"/>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51" name="Rectangle 7"/>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a:latin typeface="Times New Roman" panose="02020603050405020304" pitchFamily="18" charset="0"/>
              </a:defRPr>
            </a:lvl1pPr>
          </a:lstStyle>
          <a:p>
            <a:fld id="{EF916C02-CC9E-4F16-9448-B0E79AA5A4EC}" type="slidenum">
              <a:rPr lang="en-US" altLang="en-US"/>
              <a:pPr/>
              <a:t>‹#›</a:t>
            </a:fld>
            <a:endParaRPr lang="en-US" altLang="en-US"/>
          </a:p>
        </p:txBody>
      </p:sp>
    </p:spTree>
    <p:extLst>
      <p:ext uri="{BB962C8B-B14F-4D97-AF65-F5344CB8AC3E}">
        <p14:creationId xmlns:p14="http://schemas.microsoft.com/office/powerpoint/2010/main" val="14253323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1492A19B-40C9-420B-96DD-D111714E192B}" type="slidenum">
              <a:rPr lang="en-US" altLang="en-US">
                <a:latin typeface="Helvetica" panose="020B0604020202020204" pitchFamily="34" charset="0"/>
              </a:rPr>
              <a:pPr/>
              <a:t>1</a:t>
            </a:fld>
            <a:endParaRPr lang="en-US" altLang="en-US">
              <a:latin typeface="Helvetica" panose="020B0604020202020204" pitchFamily="34"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64000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9C892578-5CCD-409E-B144-5E48781463FF}" type="slidenum">
              <a:rPr lang="en-US" altLang="en-US">
                <a:latin typeface="Helvetica" panose="020B0604020202020204" pitchFamily="34" charset="0"/>
              </a:rPr>
              <a:pPr/>
              <a:t>13</a:t>
            </a:fld>
            <a:endParaRPr lang="en-US" altLang="en-US">
              <a:latin typeface="Helvetica" panose="020B0604020202020204" pitchFamily="34"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7259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50A80874-3888-429F-AA51-E16D964A7A06}" type="slidenum">
              <a:rPr lang="en-US" altLang="en-US">
                <a:latin typeface="Helvetica" panose="020B0604020202020204" pitchFamily="34" charset="0"/>
              </a:rPr>
              <a:pPr/>
              <a:t>15</a:t>
            </a:fld>
            <a:endParaRPr lang="en-US" altLang="en-US">
              <a:latin typeface="Helvetica" panose="020B0604020202020204" pitchFamily="34"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49742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B1215D9E-2797-4601-858D-54B82BCCDCB9}" type="slidenum">
              <a:rPr lang="en-US" altLang="en-US">
                <a:latin typeface="Helvetica" panose="020B0604020202020204" pitchFamily="34" charset="0"/>
              </a:rPr>
              <a:pPr/>
              <a:t>16</a:t>
            </a:fld>
            <a:endParaRPr lang="en-US" altLang="en-US">
              <a:latin typeface="Helvetica" panose="020B0604020202020204" pitchFamily="34"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11267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C84B80C0-185B-47FB-9D90-0F88D50BB03F}" type="slidenum">
              <a:rPr lang="en-US" altLang="en-US">
                <a:latin typeface="Helvetica" panose="020B0604020202020204" pitchFamily="34" charset="0"/>
              </a:rPr>
              <a:pPr/>
              <a:t>17</a:t>
            </a:fld>
            <a:endParaRPr lang="en-US" altLang="en-US">
              <a:latin typeface="Helvetica" panose="020B0604020202020204" pitchFamily="34"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9178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0F6CD47D-8246-4561-B844-FB1CE370404C}" type="slidenum">
              <a:rPr lang="en-US" altLang="en-US">
                <a:latin typeface="Helvetica" panose="020B0604020202020204" pitchFamily="34" charset="0"/>
              </a:rPr>
              <a:pPr/>
              <a:t>18</a:t>
            </a:fld>
            <a:endParaRPr lang="en-US" altLang="en-US">
              <a:latin typeface="Helvetica" panose="020B0604020202020204" pitchFamily="34"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74999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BF48C495-DEDF-45C2-BDF1-4A941C24BD25}" type="slidenum">
              <a:rPr lang="en-US" altLang="en-US">
                <a:latin typeface="Helvetica" panose="020B0604020202020204" pitchFamily="34" charset="0"/>
              </a:rPr>
              <a:pPr/>
              <a:t>19</a:t>
            </a:fld>
            <a:endParaRPr lang="en-US" altLang="en-US">
              <a:latin typeface="Helvetica" panose="020B0604020202020204" pitchFamily="34"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59975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737CAD4D-3BE6-4148-AE8F-9891A3D5AF4A}" type="slidenum">
              <a:rPr lang="en-US" altLang="en-US">
                <a:latin typeface="Helvetica" panose="020B0604020202020204" pitchFamily="34" charset="0"/>
              </a:rPr>
              <a:pPr/>
              <a:t>23</a:t>
            </a:fld>
            <a:endParaRPr lang="en-US" altLang="en-US">
              <a:latin typeface="Helvetica" panose="020B0604020202020204" pitchFamily="3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77575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0DDC1ABD-B479-42EE-90FD-C9651EB6BDCD}" type="slidenum">
              <a:rPr lang="en-US" altLang="en-US">
                <a:latin typeface="Helvetica" panose="020B0604020202020204" pitchFamily="34" charset="0"/>
              </a:rPr>
              <a:pPr/>
              <a:t>24</a:t>
            </a:fld>
            <a:endParaRPr lang="en-US" altLang="en-US">
              <a:latin typeface="Helvetica" panose="020B0604020202020204" pitchFamily="3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5876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5C3AB007-A8D7-432D-8F0B-778F9BD219C3}" type="slidenum">
              <a:rPr lang="en-US" altLang="en-US">
                <a:latin typeface="Helvetica" panose="020B0604020202020204" pitchFamily="34" charset="0"/>
              </a:rPr>
              <a:pPr/>
              <a:t>25</a:t>
            </a:fld>
            <a:endParaRPr lang="en-US" altLang="en-US">
              <a:latin typeface="Helvetica" panose="020B0604020202020204"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94901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1122F29D-5603-47B4-93D2-6B362A33C586}" type="slidenum">
              <a:rPr lang="en-US" altLang="en-US">
                <a:latin typeface="Helvetica" panose="020B0604020202020204" pitchFamily="34" charset="0"/>
              </a:rPr>
              <a:pPr/>
              <a:t>27</a:t>
            </a:fld>
            <a:endParaRPr lang="en-US" altLang="en-US">
              <a:latin typeface="Helvetica" panose="020B0604020202020204" pitchFamily="34"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61165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E11E287A-36D0-486A-A1E1-FE9C8F4D5BB3}" type="slidenum">
              <a:rPr lang="en-US" altLang="en-US">
                <a:latin typeface="Helvetica" panose="020B0604020202020204" pitchFamily="34" charset="0"/>
              </a:rPr>
              <a:pPr/>
              <a:t>2</a:t>
            </a:fld>
            <a:endParaRPr lang="en-US" altLang="en-US">
              <a:latin typeface="Helvetica" panose="020B0604020202020204" pitchFamily="3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65365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1122F29D-5603-47B4-93D2-6B362A33C586}" type="slidenum">
              <a:rPr lang="en-US" altLang="en-US">
                <a:latin typeface="Helvetica" panose="020B0604020202020204" pitchFamily="34" charset="0"/>
              </a:rPr>
              <a:pPr/>
              <a:t>28</a:t>
            </a:fld>
            <a:endParaRPr lang="en-US" altLang="en-US">
              <a:latin typeface="Helvetica" panose="020B0604020202020204" pitchFamily="34"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04502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1122F29D-5603-47B4-93D2-6B362A33C586}" type="slidenum">
              <a:rPr lang="en-US" altLang="en-US">
                <a:latin typeface="Helvetica" panose="020B0604020202020204" pitchFamily="34" charset="0"/>
              </a:rPr>
              <a:pPr/>
              <a:t>29</a:t>
            </a:fld>
            <a:endParaRPr lang="en-US" altLang="en-US">
              <a:latin typeface="Helvetica" panose="020B0604020202020204" pitchFamily="34"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0404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DD426887-9656-4A6F-B28A-43A8BE1E4EEE}" type="slidenum">
              <a:rPr lang="en-US" altLang="en-US">
                <a:latin typeface="Helvetica" panose="020B0604020202020204" pitchFamily="34" charset="0"/>
              </a:rPr>
              <a:pPr/>
              <a:t>30</a:t>
            </a:fld>
            <a:endParaRPr lang="en-US" altLang="en-US">
              <a:latin typeface="Helvetica" panose="020B0604020202020204" pitchFamily="34"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8344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DD426887-9656-4A6F-B28A-43A8BE1E4EEE}" type="slidenum">
              <a:rPr lang="en-US" altLang="en-US">
                <a:latin typeface="Helvetica" panose="020B0604020202020204" pitchFamily="34" charset="0"/>
              </a:rPr>
              <a:pPr/>
              <a:t>31</a:t>
            </a:fld>
            <a:endParaRPr lang="en-US" altLang="en-US">
              <a:latin typeface="Helvetica" panose="020B0604020202020204" pitchFamily="34"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33817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A20E0AB8-DC96-4C02-81D4-117FC3A4C8CF}" type="slidenum">
              <a:rPr lang="en-US" altLang="en-US">
                <a:latin typeface="Helvetica" panose="020B0604020202020204" pitchFamily="34" charset="0"/>
              </a:rPr>
              <a:pPr/>
              <a:t>33</a:t>
            </a:fld>
            <a:endParaRPr lang="en-US" altLang="en-US">
              <a:latin typeface="Helvetica" panose="020B0604020202020204" pitchFamily="34"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339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AAA0A53E-B0A7-4C54-B40F-B271006DE372}" type="slidenum">
              <a:rPr lang="en-US" altLang="en-US">
                <a:latin typeface="Helvetica" panose="020B0604020202020204" pitchFamily="34" charset="0"/>
              </a:rPr>
              <a:pPr/>
              <a:t>35</a:t>
            </a:fld>
            <a:endParaRPr lang="en-US" altLang="en-US">
              <a:latin typeface="Helvetica" panose="020B0604020202020204" pitchFamily="34"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9101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688C984E-A6E2-4081-8C34-6E4F5D816EB3}" type="slidenum">
              <a:rPr lang="en-US" altLang="en-US">
                <a:latin typeface="Helvetica" panose="020B0604020202020204" pitchFamily="34" charset="0"/>
              </a:rPr>
              <a:pPr/>
              <a:t>36</a:t>
            </a:fld>
            <a:endParaRPr lang="en-US" altLang="en-US">
              <a:latin typeface="Helvetica" panose="020B0604020202020204" pitchFamily="3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55203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AAA0A53E-B0A7-4C54-B40F-B271006DE372}" type="slidenum">
              <a:rPr lang="en-US" altLang="en-US">
                <a:latin typeface="Helvetica" panose="020B0604020202020204" pitchFamily="34" charset="0"/>
              </a:rPr>
              <a:pPr/>
              <a:t>37</a:t>
            </a:fld>
            <a:endParaRPr lang="en-US" altLang="en-US">
              <a:latin typeface="Helvetica" panose="020B0604020202020204" pitchFamily="34"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5508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C9E640DE-CAAC-4841-A597-28E2250A3A31}" type="slidenum">
              <a:rPr lang="en-US" altLang="en-US">
                <a:latin typeface="Helvetica" panose="020B0604020202020204" pitchFamily="34" charset="0"/>
              </a:rPr>
              <a:pPr/>
              <a:t>38</a:t>
            </a:fld>
            <a:endParaRPr lang="en-US" altLang="en-US">
              <a:latin typeface="Helvetica" panose="020B0604020202020204" pitchFamily="34"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88294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C9E640DE-CAAC-4841-A597-28E2250A3A31}" type="slidenum">
              <a:rPr lang="en-US" altLang="en-US">
                <a:latin typeface="Helvetica" panose="020B0604020202020204" pitchFamily="34" charset="0"/>
              </a:rPr>
              <a:pPr/>
              <a:t>39</a:t>
            </a:fld>
            <a:endParaRPr lang="en-US" altLang="en-US">
              <a:latin typeface="Helvetica" panose="020B0604020202020204" pitchFamily="34"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21519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15946CB5-2CC8-4BA4-BB1A-9293ED7E3EB1}" type="slidenum">
              <a:rPr lang="en-US" altLang="en-US">
                <a:latin typeface="Helvetica" panose="020B0604020202020204" pitchFamily="34" charset="0"/>
              </a:rPr>
              <a:pPr/>
              <a:t>3</a:t>
            </a:fld>
            <a:endParaRPr lang="en-US" altLang="en-US">
              <a:latin typeface="Helvetica" panose="020B0604020202020204" pitchFamily="34"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11185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23BF4EE2-E6C6-4E81-907C-AE9B264F9B9A}" type="slidenum">
              <a:rPr lang="en-US" altLang="en-US">
                <a:latin typeface="Helvetica" panose="020B0604020202020204" pitchFamily="34" charset="0"/>
              </a:rPr>
              <a:pPr/>
              <a:t>40</a:t>
            </a:fld>
            <a:endParaRPr lang="en-US" altLang="en-US">
              <a:latin typeface="Helvetica" panose="020B0604020202020204" pitchFamily="34"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59738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39D02FF2-4EF4-4E7C-AD99-DCFACEAA84FD}" type="slidenum">
              <a:rPr lang="en-US" altLang="en-US">
                <a:latin typeface="Helvetica" panose="020B0604020202020204" pitchFamily="34" charset="0"/>
              </a:rPr>
              <a:pPr/>
              <a:t>41</a:t>
            </a:fld>
            <a:endParaRPr lang="en-US" altLang="en-US">
              <a:latin typeface="Helvetica" panose="020B0604020202020204" pitchFamily="34"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59736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39D02FF2-4EF4-4E7C-AD99-DCFACEAA84FD}" type="slidenum">
              <a:rPr lang="en-US" altLang="en-US">
                <a:latin typeface="Helvetica" panose="020B0604020202020204" pitchFamily="34" charset="0"/>
              </a:rPr>
              <a:pPr/>
              <a:t>42</a:t>
            </a:fld>
            <a:endParaRPr lang="en-US" altLang="en-US">
              <a:latin typeface="Helvetica" panose="020B0604020202020204" pitchFamily="34"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444355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7B4499AF-8A33-4594-97D5-E43D5320485F}" type="slidenum">
              <a:rPr lang="en-US" altLang="en-US">
                <a:latin typeface="Helvetica" panose="020B0604020202020204" pitchFamily="34" charset="0"/>
              </a:rPr>
              <a:pPr/>
              <a:t>43</a:t>
            </a:fld>
            <a:endParaRPr lang="en-US" altLang="en-US">
              <a:latin typeface="Helvetica" panose="020B0604020202020204" pitchFamily="3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3006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9E0C8897-5CD4-4A6A-A06C-91374CD597D5}" type="slidenum">
              <a:rPr lang="en-US" altLang="en-US">
                <a:latin typeface="Helvetica" panose="020B0604020202020204" pitchFamily="34" charset="0"/>
              </a:rPr>
              <a:pPr/>
              <a:t>44</a:t>
            </a:fld>
            <a:endParaRPr lang="en-US" altLang="en-US">
              <a:latin typeface="Helvetica" panose="020B0604020202020204" pitchFamily="34"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51712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9E0C8897-5CD4-4A6A-A06C-91374CD597D5}" type="slidenum">
              <a:rPr lang="en-US" altLang="en-US">
                <a:latin typeface="Helvetica" panose="020B0604020202020204" pitchFamily="34" charset="0"/>
              </a:rPr>
              <a:pPr/>
              <a:t>45</a:t>
            </a:fld>
            <a:endParaRPr lang="en-US" altLang="en-US">
              <a:latin typeface="Helvetica" panose="020B0604020202020204" pitchFamily="34"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517125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D078366C-8E19-40D5-9A6C-AB3E5DA16D54}" type="slidenum">
              <a:rPr lang="en-US" altLang="en-US">
                <a:latin typeface="Helvetica" panose="020B0604020202020204" pitchFamily="34" charset="0"/>
              </a:rPr>
              <a:pPr/>
              <a:t>46</a:t>
            </a:fld>
            <a:endParaRPr lang="en-US" altLang="en-US">
              <a:latin typeface="Helvetica" panose="020B0604020202020204" pitchFamily="34"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92463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7859E9AE-73C9-43D3-9FDA-B93B5A3C98D6}" type="slidenum">
              <a:rPr lang="en-US" altLang="en-US">
                <a:latin typeface="Helvetica" panose="020B0604020202020204" pitchFamily="34" charset="0"/>
              </a:rPr>
              <a:pPr/>
              <a:t>47</a:t>
            </a:fld>
            <a:endParaRPr lang="en-US" altLang="en-US">
              <a:latin typeface="Helvetica" panose="020B0604020202020204" pitchFamily="34"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68597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17214949-876B-4E33-B31B-3782C6E837AB}" type="slidenum">
              <a:rPr lang="en-US" altLang="en-US">
                <a:latin typeface="Helvetica" panose="020B0604020202020204" pitchFamily="34" charset="0"/>
              </a:rPr>
              <a:pPr/>
              <a:t>48</a:t>
            </a:fld>
            <a:endParaRPr lang="en-US" altLang="en-US">
              <a:latin typeface="Helvetica" panose="020B0604020202020204" pitchFamily="34"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52114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504D82BE-688C-4199-A1BC-2FDA0A495079}" type="slidenum">
              <a:rPr lang="en-US" altLang="en-US">
                <a:latin typeface="Helvetica" panose="020B0604020202020204" pitchFamily="34" charset="0"/>
              </a:rPr>
              <a:pPr/>
              <a:t>49</a:t>
            </a:fld>
            <a:endParaRPr lang="en-US" altLang="en-US">
              <a:latin typeface="Helvetica" panose="020B0604020202020204" pitchFamily="34"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2493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490B8C4E-9006-4E1E-BB9B-DC67AA9826A4}" type="slidenum">
              <a:rPr lang="en-US" altLang="en-US">
                <a:latin typeface="Helvetica" panose="020B0604020202020204" pitchFamily="34" charset="0"/>
              </a:rPr>
              <a:pPr/>
              <a:t>4</a:t>
            </a:fld>
            <a:endParaRPr lang="en-US" altLang="en-US">
              <a:latin typeface="Helvetica" panose="020B0604020202020204"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7587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78E5E7AB-AACF-4774-B665-7AA34F89AF0F}" type="slidenum">
              <a:rPr lang="en-US" altLang="en-US">
                <a:latin typeface="Helvetica" panose="020B0604020202020204" pitchFamily="34" charset="0"/>
              </a:rPr>
              <a:pPr/>
              <a:t>54</a:t>
            </a:fld>
            <a:endParaRPr lang="en-US" altLang="en-US">
              <a:latin typeface="Helvetica" panose="020B0604020202020204" pitchFamily="34"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47484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3BA3B373-44B2-4A98-BB17-806884D2D3D6}" type="slidenum">
              <a:rPr lang="en-US" altLang="en-US">
                <a:latin typeface="Helvetica" panose="020B0604020202020204" pitchFamily="34" charset="0"/>
              </a:rPr>
              <a:pPr/>
              <a:t>55</a:t>
            </a:fld>
            <a:endParaRPr lang="en-US" altLang="en-US">
              <a:latin typeface="Helvetica" panose="020B0604020202020204" pitchFamily="34"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65470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4B628E5E-6977-40DE-AAF4-A7E3B7814932}" type="slidenum">
              <a:rPr lang="en-US" altLang="en-US">
                <a:latin typeface="Helvetica" panose="020B0604020202020204" pitchFamily="34" charset="0"/>
              </a:rPr>
              <a:pPr/>
              <a:t>56</a:t>
            </a:fld>
            <a:endParaRPr lang="en-US" altLang="en-US">
              <a:latin typeface="Helvetica" panose="020B0604020202020204" pitchFamily="34"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16848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4D57AE22-969E-4A15-B2C0-4AF372BF13CA}" type="slidenum">
              <a:rPr lang="en-US" altLang="en-US">
                <a:latin typeface="Helvetica" panose="020B0604020202020204" pitchFamily="34" charset="0"/>
              </a:rPr>
              <a:pPr/>
              <a:t>57</a:t>
            </a:fld>
            <a:endParaRPr lang="en-US" altLang="en-US">
              <a:latin typeface="Helvetica" panose="020B0604020202020204" pitchFamily="34"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80984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D6558C6B-080E-475F-B692-B32DE2411DB3}" type="slidenum">
              <a:rPr lang="en-US" altLang="en-US">
                <a:latin typeface="Helvetica" panose="020B0604020202020204" pitchFamily="34" charset="0"/>
              </a:rPr>
              <a:pPr/>
              <a:t>58</a:t>
            </a:fld>
            <a:endParaRPr lang="en-US" altLang="en-US">
              <a:latin typeface="Helvetica" panose="020B0604020202020204" pitchFamily="34"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20407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872BE6CF-F187-409A-B355-E62DB96B8A9C}" type="slidenum">
              <a:rPr lang="en-US" altLang="en-US">
                <a:latin typeface="Helvetica" panose="020B0604020202020204" pitchFamily="34" charset="0"/>
              </a:rPr>
              <a:pPr/>
              <a:t>59</a:t>
            </a:fld>
            <a:endParaRPr lang="en-US" altLang="en-US">
              <a:latin typeface="Helvetica" panose="020B0604020202020204" pitchFamily="34"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729004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7F308560-95C1-4FD1-8BFE-EC5DB4C51D97}" type="slidenum">
              <a:rPr lang="en-US" altLang="en-US">
                <a:latin typeface="Helvetica" panose="020B0604020202020204" pitchFamily="34" charset="0"/>
              </a:rPr>
              <a:pPr/>
              <a:t>60</a:t>
            </a:fld>
            <a:endParaRPr lang="en-US" altLang="en-US">
              <a:latin typeface="Helvetica" panose="020B0604020202020204" pitchFamily="34"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46671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46E5991E-3EA7-4A25-8EA8-18E88531B99A}" type="slidenum">
              <a:rPr lang="en-US" altLang="en-US">
                <a:latin typeface="Helvetica" panose="020B0604020202020204" pitchFamily="34" charset="0"/>
              </a:rPr>
              <a:pPr/>
              <a:t>61</a:t>
            </a:fld>
            <a:endParaRPr lang="en-US" altLang="en-US">
              <a:latin typeface="Helvetica" panose="020B0604020202020204" pitchFamily="34"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162550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4828ABEB-E97E-48E2-BB3D-908177DAF3BC}" type="slidenum">
              <a:rPr lang="en-US" altLang="en-US">
                <a:latin typeface="Helvetica" panose="020B0604020202020204" pitchFamily="34" charset="0"/>
              </a:rPr>
              <a:pPr/>
              <a:t>62</a:t>
            </a:fld>
            <a:endParaRPr lang="en-US" altLang="en-US">
              <a:latin typeface="Helvetica" panose="020B0604020202020204" pitchFamily="34"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618345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0F0ACE67-BFB7-4F46-A489-3AAED9776029}" type="slidenum">
              <a:rPr lang="en-US" altLang="en-US">
                <a:latin typeface="Helvetica" panose="020B0604020202020204" pitchFamily="34" charset="0"/>
              </a:rPr>
              <a:pPr/>
              <a:t>63</a:t>
            </a:fld>
            <a:endParaRPr lang="en-US" altLang="en-US">
              <a:latin typeface="Helvetica" panose="020B0604020202020204" pitchFamily="34"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47101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490B8C4E-9006-4E1E-BB9B-DC67AA9826A4}" type="slidenum">
              <a:rPr lang="en-US" altLang="en-US">
                <a:latin typeface="Helvetica" panose="020B0604020202020204" pitchFamily="34" charset="0"/>
              </a:rPr>
              <a:pPr/>
              <a:t>5</a:t>
            </a:fld>
            <a:endParaRPr lang="en-US" altLang="en-US">
              <a:latin typeface="Helvetica" panose="020B0604020202020204"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75875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27F27BE9-87A2-446E-ADBB-15E5A5F1AC3B}" type="slidenum">
              <a:rPr lang="en-US" altLang="en-US">
                <a:latin typeface="Helvetica" panose="020B0604020202020204" pitchFamily="34" charset="0"/>
              </a:rPr>
              <a:pPr/>
              <a:t>64</a:t>
            </a:fld>
            <a:endParaRPr lang="en-US" altLang="en-US">
              <a:latin typeface="Helvetica" panose="020B0604020202020204" pitchFamily="34"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979398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942F49CA-076C-4459-87F7-98E035FAB968}" type="slidenum">
              <a:rPr lang="en-US" altLang="en-US">
                <a:latin typeface="Helvetica" panose="020B0604020202020204" pitchFamily="34" charset="0"/>
              </a:rPr>
              <a:pPr/>
              <a:t>65</a:t>
            </a:fld>
            <a:endParaRPr lang="en-US" altLang="en-US">
              <a:latin typeface="Helvetica" panose="020B0604020202020204" pitchFamily="34"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611496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B5293D9E-37BA-48ED-B58D-54369D4BD118}" type="slidenum">
              <a:rPr lang="en-US" altLang="en-US">
                <a:latin typeface="Helvetica" panose="020B0604020202020204" pitchFamily="34" charset="0"/>
              </a:rPr>
              <a:pPr/>
              <a:t>66</a:t>
            </a:fld>
            <a:endParaRPr lang="en-US" altLang="en-US">
              <a:latin typeface="Helvetica" panose="020B0604020202020204" pitchFamily="34"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970634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B732ED3F-C561-4D55-B918-34D11D3475CB}" type="slidenum">
              <a:rPr lang="en-US" altLang="en-US">
                <a:latin typeface="Helvetica" panose="020B0604020202020204" pitchFamily="34" charset="0"/>
              </a:rPr>
              <a:pPr/>
              <a:t>67</a:t>
            </a:fld>
            <a:endParaRPr lang="en-US" altLang="en-US">
              <a:latin typeface="Helvetica" panose="020B0604020202020204" pitchFamily="34"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075739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829BF4F8-4516-4CAB-A25F-504680AC5F86}" type="slidenum">
              <a:rPr lang="en-US" altLang="en-US">
                <a:latin typeface="Helvetica" panose="020B0604020202020204" pitchFamily="34" charset="0"/>
              </a:rPr>
              <a:pPr/>
              <a:t>68</a:t>
            </a:fld>
            <a:endParaRPr lang="en-US" altLang="en-US">
              <a:latin typeface="Helvetica" panose="020B0604020202020204" pitchFamily="34"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80011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EEA0B6CD-9C53-43DD-910F-A78F820441DA}" type="slidenum">
              <a:rPr lang="en-US" altLang="en-US">
                <a:latin typeface="Helvetica" panose="020B0604020202020204" pitchFamily="34" charset="0"/>
              </a:rPr>
              <a:pPr/>
              <a:t>70</a:t>
            </a:fld>
            <a:endParaRPr lang="en-US" altLang="en-US">
              <a:latin typeface="Helvetica" panose="020B0604020202020204" pitchFamily="34"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26258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E32C13D0-8359-4802-83E4-3273CBD1B535}" type="slidenum">
              <a:rPr lang="en-US" altLang="en-US">
                <a:latin typeface="Helvetica" panose="020B0604020202020204" pitchFamily="34" charset="0"/>
              </a:rPr>
              <a:pPr/>
              <a:t>71</a:t>
            </a:fld>
            <a:endParaRPr lang="en-US" altLang="en-US">
              <a:latin typeface="Helvetica" panose="020B0604020202020204" pitchFamily="34"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590705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5738DDF0-DF12-46F9-999D-2CCCCEE24B81}" type="slidenum">
              <a:rPr lang="en-US" altLang="en-US">
                <a:latin typeface="Helvetica" panose="020B0604020202020204" pitchFamily="34" charset="0"/>
              </a:rPr>
              <a:pPr/>
              <a:t>72</a:t>
            </a:fld>
            <a:endParaRPr lang="en-US" altLang="en-US">
              <a:latin typeface="Helvetica" panose="020B0604020202020204" pitchFamily="34"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12834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F2DB6A47-FD08-4D06-B316-6086A5734D5D}" type="slidenum">
              <a:rPr lang="en-US" altLang="en-US">
                <a:latin typeface="Helvetica" panose="020B0604020202020204" pitchFamily="34" charset="0"/>
              </a:rPr>
              <a:pPr/>
              <a:t>73</a:t>
            </a:fld>
            <a:endParaRPr lang="en-US" altLang="en-US">
              <a:latin typeface="Helvetica" panose="020B0604020202020204" pitchFamily="34"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293229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3DC476D0-6971-4454-9E9B-8F067637EA16}" type="slidenum">
              <a:rPr lang="en-US" altLang="en-US">
                <a:latin typeface="Helvetica" panose="020B0604020202020204" pitchFamily="34" charset="0"/>
              </a:rPr>
              <a:pPr/>
              <a:t>74</a:t>
            </a:fld>
            <a:endParaRPr lang="en-US" altLang="en-US">
              <a:latin typeface="Helvetica" panose="020B0604020202020204" pitchFamily="34"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10879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7752ECD0-79AC-4F5D-86BA-EB44FA362620}" type="slidenum">
              <a:rPr lang="en-US" altLang="en-US">
                <a:latin typeface="Helvetica" panose="020B0604020202020204" pitchFamily="34" charset="0"/>
              </a:rPr>
              <a:pPr/>
              <a:t>6</a:t>
            </a:fld>
            <a:endParaRPr lang="en-US" altLang="en-US">
              <a:latin typeface="Helvetica" panose="020B0604020202020204" pitchFamily="3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254701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AC5A3DEB-DBCD-4155-801B-5D6733279586}" type="slidenum">
              <a:rPr lang="en-US" altLang="en-US">
                <a:latin typeface="Helvetica" panose="020B0604020202020204" pitchFamily="34" charset="0"/>
              </a:rPr>
              <a:pPr/>
              <a:t>75</a:t>
            </a:fld>
            <a:endParaRPr lang="en-US" altLang="en-US">
              <a:latin typeface="Helvetica" panose="020B0604020202020204" pitchFamily="34"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66301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F70EE75F-4DD3-471E-9B9C-0E6D1E1D683F}" type="slidenum">
              <a:rPr lang="en-US" altLang="en-US">
                <a:latin typeface="Helvetica" panose="020B0604020202020204" pitchFamily="34" charset="0"/>
              </a:rPr>
              <a:pPr/>
              <a:t>76</a:t>
            </a:fld>
            <a:endParaRPr lang="en-US" altLang="en-US">
              <a:latin typeface="Helvetica" panose="020B0604020202020204" pitchFamily="34"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16219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1A805740-1845-40A5-8E46-05A4836470A4}" type="slidenum">
              <a:rPr lang="en-US" altLang="en-US">
                <a:latin typeface="Helvetica" panose="020B0604020202020204" pitchFamily="34" charset="0"/>
              </a:rPr>
              <a:pPr/>
              <a:t>77</a:t>
            </a:fld>
            <a:endParaRPr lang="en-US" altLang="en-US">
              <a:latin typeface="Helvetica" panose="020B0604020202020204" pitchFamily="34"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4165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22EA3E7D-6FC6-4C61-BE11-5371BA525331}" type="slidenum">
              <a:rPr lang="en-US" altLang="en-US">
                <a:latin typeface="Helvetica" panose="020B0604020202020204" pitchFamily="34" charset="0"/>
              </a:rPr>
              <a:pPr/>
              <a:t>78</a:t>
            </a:fld>
            <a:endParaRPr lang="en-US" altLang="en-US">
              <a:latin typeface="Helvetica" panose="020B0604020202020204" pitchFamily="34"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64374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99BE6C66-960C-4105-865B-82D3EC55D97C}" type="slidenum">
              <a:rPr lang="en-US" altLang="en-US">
                <a:latin typeface="Helvetica" panose="020B0604020202020204" pitchFamily="34" charset="0"/>
              </a:rPr>
              <a:pPr/>
              <a:t>79</a:t>
            </a:fld>
            <a:endParaRPr lang="en-US" altLang="en-US">
              <a:latin typeface="Helvetica" panose="020B0604020202020204" pitchFamily="34"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149576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7F8718DC-BF49-4A56-B418-E0E28A848A3D}" type="slidenum">
              <a:rPr lang="en-US" altLang="en-US">
                <a:latin typeface="Helvetica" panose="020B0604020202020204" pitchFamily="34" charset="0"/>
              </a:rPr>
              <a:pPr/>
              <a:t>80</a:t>
            </a:fld>
            <a:endParaRPr lang="en-US" altLang="en-US">
              <a:latin typeface="Helvetica" panose="020B0604020202020204" pitchFamily="34"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777310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53BB1B9E-8ABC-4656-B71F-5CDB574667A4}" type="slidenum">
              <a:rPr lang="en-US" altLang="en-US">
                <a:latin typeface="Helvetica" panose="020B0604020202020204" pitchFamily="34" charset="0"/>
              </a:rPr>
              <a:pPr/>
              <a:t>81</a:t>
            </a:fld>
            <a:endParaRPr lang="en-US" altLang="en-US">
              <a:latin typeface="Helvetica" panose="020B0604020202020204" pitchFamily="34"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45268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829BC58F-EDCA-4B42-8E8C-BD479BA41108}" type="slidenum">
              <a:rPr lang="en-US" altLang="en-US">
                <a:latin typeface="Helvetica" panose="020B0604020202020204" pitchFamily="34" charset="0"/>
              </a:rPr>
              <a:pPr/>
              <a:t>82</a:t>
            </a:fld>
            <a:endParaRPr lang="en-US" altLang="en-US">
              <a:latin typeface="Helvetica" panose="020B0604020202020204" pitchFamily="34"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243811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E6D91379-60E5-4A64-B662-D1E0D72AF98B}" type="slidenum">
              <a:rPr lang="en-US" altLang="en-US">
                <a:latin typeface="Helvetica" panose="020B0604020202020204" pitchFamily="34" charset="0"/>
              </a:rPr>
              <a:pPr/>
              <a:t>83</a:t>
            </a:fld>
            <a:endParaRPr lang="en-US" altLang="en-US">
              <a:latin typeface="Helvetica" panose="020B0604020202020204" pitchFamily="34"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96454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D3D79AED-D1A6-4F4C-8CBB-83B108D54EA9}" type="slidenum">
              <a:rPr lang="en-US" altLang="en-US">
                <a:latin typeface="Helvetica" panose="020B0604020202020204" pitchFamily="34" charset="0"/>
              </a:rPr>
              <a:pPr/>
              <a:t>84</a:t>
            </a:fld>
            <a:endParaRPr lang="en-US" altLang="en-US">
              <a:latin typeface="Helvetica" panose="020B0604020202020204" pitchFamily="34"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00094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137D5F21-1D77-4103-8192-2678E69C7AB2}" type="slidenum">
              <a:rPr lang="en-US" altLang="en-US">
                <a:latin typeface="Helvetica" panose="020B0604020202020204" pitchFamily="34" charset="0"/>
              </a:rPr>
              <a:pPr/>
              <a:t>9</a:t>
            </a:fld>
            <a:endParaRPr lang="en-US" altLang="en-US">
              <a:latin typeface="Helvetica" panose="020B0604020202020204" pitchFamily="3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29571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064D3D09-0C04-4A3D-BD55-D7D182BD974B}" type="slidenum">
              <a:rPr lang="en-US" altLang="en-US">
                <a:latin typeface="Helvetica" panose="020B0604020202020204" pitchFamily="34" charset="0"/>
              </a:rPr>
              <a:pPr/>
              <a:t>85</a:t>
            </a:fld>
            <a:endParaRPr lang="en-US" altLang="en-US">
              <a:latin typeface="Helvetica" panose="020B0604020202020204" pitchFamily="34"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805077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0338DF02-0434-436E-9694-180F1DDD214A}" type="slidenum">
              <a:rPr lang="en-US" altLang="en-US">
                <a:latin typeface="Helvetica" panose="020B0604020202020204" pitchFamily="34" charset="0"/>
              </a:rPr>
              <a:pPr/>
              <a:t>86</a:t>
            </a:fld>
            <a:endParaRPr lang="en-US" altLang="en-US">
              <a:latin typeface="Helvetica" panose="020B0604020202020204" pitchFamily="34"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5149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E5521903-D26D-4759-B14E-C1A2F803A716}" type="slidenum">
              <a:rPr lang="en-US" altLang="en-US">
                <a:latin typeface="Helvetica" panose="020B0604020202020204" pitchFamily="34" charset="0"/>
              </a:rPr>
              <a:pPr/>
              <a:t>10</a:t>
            </a:fld>
            <a:endParaRPr lang="en-US" altLang="en-US">
              <a:latin typeface="Helvetica" panose="020B0604020202020204" pitchFamily="3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74703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itchFamily="34" charset="-128"/>
              </a:defRPr>
            </a:lvl1pPr>
            <a:lvl2pPr marL="742950" indent="-285750" defTabSz="930275">
              <a:defRPr>
                <a:solidFill>
                  <a:schemeClr val="tx1"/>
                </a:solidFill>
                <a:latin typeface="Verdana" panose="020B0604030504040204" pitchFamily="34" charset="0"/>
                <a:ea typeface="MS PGothic" pitchFamily="34" charset="-128"/>
              </a:defRPr>
            </a:lvl2pPr>
            <a:lvl3pPr marL="1143000" indent="-228600" defTabSz="930275">
              <a:defRPr>
                <a:solidFill>
                  <a:schemeClr val="tx1"/>
                </a:solidFill>
                <a:latin typeface="Verdana" panose="020B0604030504040204" pitchFamily="34" charset="0"/>
                <a:ea typeface="MS PGothic" pitchFamily="34" charset="-128"/>
              </a:defRPr>
            </a:lvl3pPr>
            <a:lvl4pPr marL="1600200" indent="-228600" defTabSz="930275">
              <a:defRPr>
                <a:solidFill>
                  <a:schemeClr val="tx1"/>
                </a:solidFill>
                <a:latin typeface="Verdana" panose="020B0604030504040204" pitchFamily="34" charset="0"/>
                <a:ea typeface="MS PGothic" pitchFamily="34" charset="-128"/>
              </a:defRPr>
            </a:lvl4pPr>
            <a:lvl5pPr marL="2057400" indent="-228600" defTabSz="930275">
              <a:defRPr>
                <a:solidFill>
                  <a:schemeClr val="tx1"/>
                </a:solidFill>
                <a:latin typeface="Verdana" panose="020B0604030504040204"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4FE73634-76D3-4B2B-8CB6-E87FF7584437}" type="slidenum">
              <a:rPr lang="en-US" altLang="en-US">
                <a:latin typeface="Helvetica" panose="020B0604020202020204" pitchFamily="34" charset="0"/>
              </a:rPr>
              <a:pPr/>
              <a:t>12</a:t>
            </a:fld>
            <a:endParaRPr lang="en-US" altLang="en-US">
              <a:latin typeface="Helvetica" panose="020B0604020202020204" pitchFamily="3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317739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p:cNvSpPr txBox="1">
            <a:spLocks noChangeArrowheads="1"/>
          </p:cNvSpPr>
          <p:nvPr/>
        </p:nvSpPr>
        <p:spPr bwMode="auto">
          <a:xfrm>
            <a:off x="6489700" y="6588125"/>
            <a:ext cx="2713038" cy="244475"/>
          </a:xfrm>
          <a:prstGeom prst="rect">
            <a:avLst/>
          </a:prstGeom>
          <a:noFill/>
          <a:ln>
            <a:noFill/>
          </a:ln>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a:solidFill>
                  <a:srgbClr val="336699"/>
                </a:solidFill>
                <a:latin typeface="Helvetica" pitchFamily="-84" charset="0"/>
              </a:rPr>
              <a:t>Silberschatz, Galvin and Gagne ©2013</a:t>
            </a:r>
          </a:p>
        </p:txBody>
      </p:sp>
      <p:sp>
        <p:nvSpPr>
          <p:cNvPr id="8" name="Text Box 8"/>
          <p:cNvSpPr txBox="1">
            <a:spLocks noChangeArrowheads="1"/>
          </p:cNvSpPr>
          <p:nvPr/>
        </p:nvSpPr>
        <p:spPr bwMode="auto">
          <a:xfrm>
            <a:off x="26988" y="6613525"/>
            <a:ext cx="2695575" cy="246063"/>
          </a:xfrm>
          <a:prstGeom prst="rect">
            <a:avLst/>
          </a:prstGeom>
          <a:noFill/>
          <a:ln>
            <a:noFill/>
          </a:ln>
          <a:extLst/>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a:solidFill>
                  <a:srgbClr val="336699"/>
                </a:solidFill>
                <a:latin typeface="Helvetica" pitchFamily="-84" charset="0"/>
              </a:rPr>
              <a:t>Operating System Concepts – 9</a:t>
            </a:r>
            <a:r>
              <a:rPr lang="en-US" altLang="en-US" sz="1000" b="1" baseline="30000">
                <a:solidFill>
                  <a:srgbClr val="336699"/>
                </a:solidFill>
                <a:latin typeface="Helvetica" pitchFamily="-84" charset="0"/>
              </a:rPr>
              <a:t>th</a:t>
            </a:r>
            <a:r>
              <a:rPr lang="en-US" altLang="en-US" sz="1000" b="1">
                <a:solidFill>
                  <a:srgbClr val="336699"/>
                </a:solidFill>
                <a:latin typeface="Helvetica" pitchFamily="-84" charset="0"/>
              </a:rPr>
              <a:t> Edition</a:t>
            </a:r>
          </a:p>
        </p:txBody>
      </p:sp>
      <p:pic>
        <p:nvPicPr>
          <p:cNvPr id="9"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146422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2936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728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2320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71188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0387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044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1597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876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89987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02115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p:cNvSpPr>
            <a:spLocks noChangeArrowheads="1"/>
          </p:cNvSpPr>
          <p:nvPr/>
        </p:nvSpPr>
        <p:spPr bwMode="auto">
          <a:xfrm>
            <a:off x="0" y="0"/>
            <a:ext cx="228600" cy="2286000"/>
          </a:xfrm>
          <a:prstGeom prst="rect">
            <a:avLst/>
          </a:prstGeom>
          <a:solidFill>
            <a:srgbClr val="336699"/>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p:cNvSpPr>
            <a:spLocks noChangeArrowheads="1"/>
          </p:cNvSpPr>
          <p:nvPr/>
        </p:nvSpPr>
        <p:spPr bwMode="auto">
          <a:xfrm>
            <a:off x="0" y="2286000"/>
            <a:ext cx="228600" cy="2286000"/>
          </a:xfrm>
          <a:prstGeom prst="rect">
            <a:avLst/>
          </a:prstGeom>
          <a:solidFill>
            <a:srgbClr val="99CCFF"/>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p:cNvSpPr>
            <a:spLocks noChangeArrowheads="1"/>
          </p:cNvSpPr>
          <p:nvPr/>
        </p:nvSpPr>
        <p:spPr bwMode="auto">
          <a:xfrm>
            <a:off x="0" y="4572000"/>
            <a:ext cx="228600" cy="2286000"/>
          </a:xfrm>
          <a:prstGeom prst="rect">
            <a:avLst/>
          </a:prstGeom>
          <a:solidFill>
            <a:srgbClr val="336699"/>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p:cNvSpPr txBox="1">
            <a:spLocks noChangeArrowheads="1"/>
          </p:cNvSpPr>
          <p:nvPr/>
        </p:nvSpPr>
        <p:spPr bwMode="auto">
          <a:xfrm>
            <a:off x="4256088" y="6613525"/>
            <a:ext cx="447675" cy="246063"/>
          </a:xfrm>
          <a:prstGeom prst="rect">
            <a:avLst/>
          </a:prstGeom>
          <a:noFill/>
          <a:ln>
            <a:noFill/>
          </a:ln>
          <a:extLst/>
        </p:spPr>
        <p:txBody>
          <a:bodyPr wrap="none">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sz="1000" b="1">
                <a:solidFill>
                  <a:srgbClr val="006699"/>
                </a:solidFill>
                <a:latin typeface="Helvetica" panose="020B0604020202020204" pitchFamily="34" charset="0"/>
              </a:rPr>
              <a:t>8.</a:t>
            </a:r>
            <a:fld id="{F262E2AD-B995-4AC7-9018-DF52122F818A}"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p:cNvSpPr txBox="1">
            <a:spLocks noChangeArrowheads="1"/>
          </p:cNvSpPr>
          <p:nvPr/>
        </p:nvSpPr>
        <p:spPr bwMode="auto">
          <a:xfrm>
            <a:off x="6489700" y="6588125"/>
            <a:ext cx="2713038" cy="244475"/>
          </a:xfrm>
          <a:prstGeom prst="rect">
            <a:avLst/>
          </a:prstGeom>
          <a:noFill/>
          <a:ln>
            <a:noFill/>
          </a:ln>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a:solidFill>
                  <a:srgbClr val="006699"/>
                </a:solidFill>
                <a:latin typeface="Helvetica" pitchFamily="-84" charset="0"/>
              </a:rPr>
              <a:t>Silberschatz, Galvin and Gagne ©2013</a:t>
            </a:r>
          </a:p>
        </p:txBody>
      </p:sp>
      <p:sp>
        <p:nvSpPr>
          <p:cNvPr id="1035" name="Text Box 11"/>
          <p:cNvSpPr txBox="1">
            <a:spLocks noChangeArrowheads="1"/>
          </p:cNvSpPr>
          <p:nvPr/>
        </p:nvSpPr>
        <p:spPr bwMode="auto">
          <a:xfrm>
            <a:off x="185738" y="6621463"/>
            <a:ext cx="2638425" cy="244475"/>
          </a:xfrm>
          <a:prstGeom prst="rect">
            <a:avLst/>
          </a:prstGeom>
          <a:noFill/>
          <a:ln>
            <a:noFill/>
          </a:ln>
          <a:extLst/>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a:solidFill>
                  <a:srgbClr val="006699"/>
                </a:solidFill>
                <a:latin typeface="Helvetica" pitchFamily="-84" charset="0"/>
              </a:rPr>
              <a:t>Operating System Concepts – 9</a:t>
            </a:r>
            <a:r>
              <a:rPr lang="en-US" altLang="en-US" sz="1000" b="1" baseline="30000">
                <a:solidFill>
                  <a:srgbClr val="006699"/>
                </a:solidFill>
                <a:latin typeface="Helvetica" pitchFamily="-84" charset="0"/>
              </a:rPr>
              <a:t>th</a:t>
            </a:r>
            <a:r>
              <a:rPr lang="en-US" altLang="en-US" sz="1000" b="1">
                <a:solidFill>
                  <a:srgbClr val="006699"/>
                </a:solidFill>
                <a:latin typeface="Helvetica" pitchFamily="-84" charset="0"/>
              </a:rPr>
              <a:t> Edition</a:t>
            </a:r>
          </a:p>
        </p:txBody>
      </p:sp>
      <p:pic>
        <p:nvPicPr>
          <p:cNvPr id="1036" name="Picture 12" descr="dino_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9"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8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793750"/>
            <a:ext cx="7772400" cy="2128838"/>
          </a:xfrm>
        </p:spPr>
        <p:txBody>
          <a:bodyPr/>
          <a:lstStyle/>
          <a:p>
            <a:pPr eaLnBrk="1" hangingPunct="1"/>
            <a:r>
              <a:rPr lang="en-US" altLang="en-US"/>
              <a:t>Chapter 8:  Main Memory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092200" y="100013"/>
            <a:ext cx="7956550" cy="576262"/>
          </a:xfrm>
        </p:spPr>
        <p:txBody>
          <a:bodyPr/>
          <a:lstStyle/>
          <a:p>
            <a:pPr eaLnBrk="1" hangingPunct="1"/>
            <a:r>
              <a:rPr lang="en-US" altLang="en-US" sz="2800"/>
              <a:t>Multistep Processing of a User Program </a:t>
            </a:r>
          </a:p>
        </p:txBody>
      </p:sp>
      <p:pic>
        <p:nvPicPr>
          <p:cNvPr id="11267"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738" y="959370"/>
            <a:ext cx="2965111" cy="550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996066" y="3492708"/>
            <a:ext cx="2848131" cy="523220"/>
          </a:xfrm>
          <a:prstGeom prst="rect">
            <a:avLst/>
          </a:prstGeom>
          <a:noFill/>
        </p:spPr>
        <p:txBody>
          <a:bodyPr wrap="square" rtlCol="0">
            <a:spAutoFit/>
          </a:bodyPr>
          <a:lstStyle/>
          <a:p>
            <a:r>
              <a:rPr lang="en-US" sz="1400" dirty="0">
                <a:solidFill>
                  <a:srgbClr val="FF0000"/>
                </a:solidFill>
              </a:rPr>
              <a:t>Let’s see how the linkage editor works  -&gt;</a:t>
            </a:r>
          </a:p>
        </p:txBody>
      </p:sp>
      <p:sp>
        <p:nvSpPr>
          <p:cNvPr id="3" name="Oval 2">
            <a:extLst>
              <a:ext uri="{FF2B5EF4-FFF2-40B4-BE49-F238E27FC236}">
                <a16:creationId xmlns:a16="http://schemas.microsoft.com/office/drawing/2014/main" id="{C196E79E-945C-4C11-8715-849520D50DF7}"/>
              </a:ext>
            </a:extLst>
          </p:cNvPr>
          <p:cNvSpPr/>
          <p:nvPr/>
        </p:nvSpPr>
        <p:spPr bwMode="auto">
          <a:xfrm>
            <a:off x="3897444" y="5921115"/>
            <a:ext cx="614596" cy="434715"/>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Linkage Editor Function </a:t>
            </a:r>
          </a:p>
        </p:txBody>
      </p:sp>
      <p:pic>
        <p:nvPicPr>
          <p:cNvPr id="3" name="Picture 2"/>
          <p:cNvPicPr>
            <a:picLocks noChangeAspect="1"/>
          </p:cNvPicPr>
          <p:nvPr/>
        </p:nvPicPr>
        <p:blipFill>
          <a:blip r:embed="rId2"/>
          <a:stretch>
            <a:fillRect/>
          </a:stretch>
        </p:blipFill>
        <p:spPr>
          <a:xfrm>
            <a:off x="767859" y="1560071"/>
            <a:ext cx="7608282" cy="3791418"/>
          </a:xfrm>
          <a:prstGeom prst="rect">
            <a:avLst/>
          </a:prstGeom>
        </p:spPr>
      </p:pic>
      <p:cxnSp>
        <p:nvCxnSpPr>
          <p:cNvPr id="5" name="Straight Arrow Connector 4"/>
          <p:cNvCxnSpPr/>
          <p:nvPr/>
        </p:nvCxnSpPr>
        <p:spPr bwMode="auto">
          <a:xfrm flipH="1">
            <a:off x="4961745" y="2114069"/>
            <a:ext cx="629586" cy="524200"/>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sp>
        <p:nvSpPr>
          <p:cNvPr id="6" name="TextBox 5"/>
          <p:cNvSpPr txBox="1"/>
          <p:nvPr/>
        </p:nvSpPr>
        <p:spPr>
          <a:xfrm>
            <a:off x="5591331" y="1560071"/>
            <a:ext cx="1109272" cy="553998"/>
          </a:xfrm>
          <a:prstGeom prst="rect">
            <a:avLst/>
          </a:prstGeom>
          <a:noFill/>
        </p:spPr>
        <p:txBody>
          <a:bodyPr wrap="square" rtlCol="0">
            <a:spAutoFit/>
          </a:bodyPr>
          <a:lstStyle/>
          <a:p>
            <a:r>
              <a:rPr lang="en-US" sz="1000" dirty="0">
                <a:solidFill>
                  <a:srgbClr val="FF0000"/>
                </a:solidFill>
              </a:rPr>
              <a:t>Unresolved external reference</a:t>
            </a:r>
          </a:p>
        </p:txBody>
      </p:sp>
      <p:sp>
        <p:nvSpPr>
          <p:cNvPr id="4" name="TextBox 3">
            <a:extLst>
              <a:ext uri="{FF2B5EF4-FFF2-40B4-BE49-F238E27FC236}">
                <a16:creationId xmlns:a16="http://schemas.microsoft.com/office/drawing/2014/main" id="{548380A2-4E56-49E5-B409-6D8BCDFE364B}"/>
              </a:ext>
            </a:extLst>
          </p:cNvPr>
          <p:cNvSpPr txBox="1"/>
          <p:nvPr/>
        </p:nvSpPr>
        <p:spPr>
          <a:xfrm>
            <a:off x="2428407" y="5861154"/>
            <a:ext cx="4152275" cy="369332"/>
          </a:xfrm>
          <a:prstGeom prst="rect">
            <a:avLst/>
          </a:prstGeom>
          <a:noFill/>
        </p:spPr>
        <p:txBody>
          <a:bodyPr wrap="square" rtlCol="0">
            <a:spAutoFit/>
          </a:bodyPr>
          <a:lstStyle/>
          <a:p>
            <a:r>
              <a:rPr lang="en-US" dirty="0">
                <a:solidFill>
                  <a:srgbClr val="FF0000"/>
                </a:solidFill>
              </a:rPr>
              <a:t>This is known as Static Linking</a:t>
            </a:r>
          </a:p>
        </p:txBody>
      </p:sp>
    </p:spTree>
    <p:extLst>
      <p:ext uri="{BB962C8B-B14F-4D97-AF65-F5344CB8AC3E}">
        <p14:creationId xmlns:p14="http://schemas.microsoft.com/office/powerpoint/2010/main" val="2875507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376363" y="198438"/>
            <a:ext cx="7548562" cy="576262"/>
          </a:xfrm>
        </p:spPr>
        <p:txBody>
          <a:bodyPr/>
          <a:lstStyle/>
          <a:p>
            <a:pPr eaLnBrk="1" hangingPunct="1"/>
            <a:r>
              <a:rPr lang="en-US" altLang="en-US"/>
              <a:t>Logical vs. Physical Address Space</a:t>
            </a:r>
          </a:p>
        </p:txBody>
      </p:sp>
      <p:sp>
        <p:nvSpPr>
          <p:cNvPr id="12291" name="Rectangle 3"/>
          <p:cNvSpPr>
            <a:spLocks noGrp="1" noChangeArrowheads="1"/>
          </p:cNvSpPr>
          <p:nvPr>
            <p:ph type="body" idx="1"/>
          </p:nvPr>
        </p:nvSpPr>
        <p:spPr>
          <a:xfrm>
            <a:off x="873125" y="1236663"/>
            <a:ext cx="7127875" cy="4468812"/>
          </a:xfrm>
        </p:spPr>
        <p:txBody>
          <a:bodyPr/>
          <a:lstStyle/>
          <a:p>
            <a:pPr>
              <a:buFont typeface="Wingdings" panose="05000000000000000000" pitchFamily="2" charset="2"/>
              <a:buChar char="q"/>
            </a:pPr>
            <a:r>
              <a:rPr lang="en-US" altLang="en-US" dirty="0"/>
              <a:t>The concept of a </a:t>
            </a:r>
            <a:r>
              <a:rPr lang="en-US" altLang="en-US" b="1" dirty="0">
                <a:solidFill>
                  <a:srgbClr val="3366FF"/>
                </a:solidFill>
              </a:rPr>
              <a:t>logical address space </a:t>
            </a:r>
            <a:r>
              <a:rPr lang="en-US" altLang="en-US" dirty="0"/>
              <a:t>that is bound to a separate </a:t>
            </a:r>
            <a:r>
              <a:rPr lang="en-US" altLang="en-US" b="1" dirty="0">
                <a:solidFill>
                  <a:srgbClr val="3366FF"/>
                </a:solidFill>
              </a:rPr>
              <a:t>physical address space</a:t>
            </a:r>
            <a:r>
              <a:rPr lang="en-US" altLang="en-US" dirty="0">
                <a:solidFill>
                  <a:srgbClr val="3366FF"/>
                </a:solidFill>
              </a:rPr>
              <a:t> </a:t>
            </a:r>
            <a:r>
              <a:rPr lang="en-US" altLang="en-US" dirty="0"/>
              <a:t>is key to proper memory management</a:t>
            </a:r>
          </a:p>
          <a:p>
            <a:pPr lvl="1">
              <a:buFont typeface="Wingdings" panose="05000000000000000000" pitchFamily="2" charset="2"/>
              <a:buChar char="q"/>
            </a:pPr>
            <a:r>
              <a:rPr lang="en-US" altLang="en-US" b="1" dirty="0">
                <a:solidFill>
                  <a:srgbClr val="3366FF"/>
                </a:solidFill>
              </a:rPr>
              <a:t>Logical address</a:t>
            </a:r>
            <a:r>
              <a:rPr lang="en-US" altLang="en-US" dirty="0">
                <a:solidFill>
                  <a:srgbClr val="3366FF"/>
                </a:solidFill>
              </a:rPr>
              <a:t> </a:t>
            </a:r>
            <a:r>
              <a:rPr lang="en-US" altLang="en-US" dirty="0"/>
              <a:t>– generated by the CPU; also referred to as </a:t>
            </a:r>
            <a:r>
              <a:rPr lang="en-US" altLang="en-US" b="1" dirty="0">
                <a:solidFill>
                  <a:srgbClr val="3366FF"/>
                </a:solidFill>
              </a:rPr>
              <a:t>virtual address</a:t>
            </a:r>
          </a:p>
          <a:p>
            <a:pPr lvl="1">
              <a:buFont typeface="Wingdings" panose="05000000000000000000" pitchFamily="2" charset="2"/>
              <a:buChar char="q"/>
            </a:pPr>
            <a:r>
              <a:rPr lang="en-US" altLang="en-US" b="1" dirty="0">
                <a:solidFill>
                  <a:srgbClr val="3366FF"/>
                </a:solidFill>
              </a:rPr>
              <a:t>Physical address</a:t>
            </a:r>
            <a:r>
              <a:rPr lang="en-US" altLang="en-US" dirty="0">
                <a:solidFill>
                  <a:srgbClr val="3366FF"/>
                </a:solidFill>
              </a:rPr>
              <a:t> </a:t>
            </a:r>
            <a:r>
              <a:rPr lang="en-US" altLang="en-US" dirty="0"/>
              <a:t>– address seen by the memory unit</a:t>
            </a:r>
          </a:p>
          <a:p>
            <a:pPr>
              <a:buFont typeface="Wingdings" panose="05000000000000000000" pitchFamily="2" charset="2"/>
              <a:buChar char="q"/>
            </a:pPr>
            <a:r>
              <a:rPr lang="en-US" altLang="en-US" dirty="0"/>
              <a:t>Logical and physical addresses are the same in compile-time and load-time address-binding schemes; </a:t>
            </a:r>
          </a:p>
          <a:p>
            <a:pPr>
              <a:buFont typeface="Wingdings" panose="05000000000000000000" pitchFamily="2" charset="2"/>
              <a:buChar char="q"/>
            </a:pPr>
            <a:r>
              <a:rPr lang="en-US" altLang="en-US" dirty="0"/>
              <a:t>Logical (virtual) and physical addresses differ in execution-time address-binding scheme</a:t>
            </a:r>
          </a:p>
          <a:p>
            <a:pPr>
              <a:buFont typeface="Wingdings" panose="05000000000000000000" pitchFamily="2" charset="2"/>
              <a:buChar char="q"/>
            </a:pPr>
            <a:r>
              <a:rPr lang="en-US" altLang="en-US" b="1" dirty="0">
                <a:solidFill>
                  <a:srgbClr val="3366FF"/>
                </a:solidFill>
              </a:rPr>
              <a:t>Logical address space </a:t>
            </a:r>
            <a:r>
              <a:rPr lang="en-US" altLang="en-US" dirty="0"/>
              <a:t>is the set of all logical addresses generated by a program</a:t>
            </a:r>
          </a:p>
          <a:p>
            <a:pPr>
              <a:buFont typeface="Wingdings" panose="05000000000000000000" pitchFamily="2" charset="2"/>
              <a:buChar char="q"/>
            </a:pPr>
            <a:r>
              <a:rPr lang="en-US" altLang="en-US" b="1" dirty="0">
                <a:solidFill>
                  <a:srgbClr val="3366FF"/>
                </a:solidFill>
              </a:rPr>
              <a:t>Physical address space </a:t>
            </a:r>
            <a:r>
              <a:rPr lang="en-US" altLang="en-US" dirty="0"/>
              <a:t>is the set of all physical addresses generated by a program</a:t>
            </a:r>
          </a:p>
          <a:p>
            <a:pPr>
              <a:buFont typeface="Wingdings" panose="05000000000000000000" pitchFamily="2" charset="2"/>
              <a:buChar char="q"/>
            </a:pPr>
            <a:endParaRPr lang="en-US" altLang="en-US" dirty="0"/>
          </a:p>
          <a:p>
            <a:endParaRPr lang="en-US"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879475" y="141288"/>
            <a:ext cx="7839075" cy="576262"/>
          </a:xfrm>
        </p:spPr>
        <p:txBody>
          <a:bodyPr/>
          <a:lstStyle/>
          <a:p>
            <a:pPr eaLnBrk="1" hangingPunct="1"/>
            <a:r>
              <a:rPr lang="en-US" altLang="en-US"/>
              <a:t>Memory-Management Unit (</a:t>
            </a:r>
            <a:r>
              <a:rPr lang="en-US" altLang="en-US" sz="2800"/>
              <a:t>MMU</a:t>
            </a:r>
            <a:r>
              <a:rPr lang="en-US" altLang="en-US"/>
              <a:t>)</a:t>
            </a:r>
          </a:p>
        </p:txBody>
      </p:sp>
      <p:sp>
        <p:nvSpPr>
          <p:cNvPr id="13315" name="Rectangle 3"/>
          <p:cNvSpPr>
            <a:spLocks noGrp="1" noChangeArrowheads="1"/>
          </p:cNvSpPr>
          <p:nvPr>
            <p:ph type="body" idx="1"/>
          </p:nvPr>
        </p:nvSpPr>
        <p:spPr>
          <a:xfrm>
            <a:off x="857250" y="1063625"/>
            <a:ext cx="7080250" cy="4484688"/>
          </a:xfrm>
        </p:spPr>
        <p:txBody>
          <a:bodyPr/>
          <a:lstStyle/>
          <a:p>
            <a:pPr>
              <a:buFont typeface="Wingdings" panose="05000000000000000000" pitchFamily="2" charset="2"/>
              <a:buChar char="q"/>
            </a:pPr>
            <a:r>
              <a:rPr lang="en-US" altLang="en-US" u="sng" dirty="0"/>
              <a:t>Hardware</a:t>
            </a:r>
            <a:r>
              <a:rPr lang="en-US" altLang="en-US" dirty="0"/>
              <a:t> device that maps virtual to physical address at run time </a:t>
            </a:r>
            <a:endParaRPr lang="en-US" altLang="en-US" sz="800" dirty="0"/>
          </a:p>
          <a:p>
            <a:pPr>
              <a:buFont typeface="Wingdings" panose="05000000000000000000" pitchFamily="2" charset="2"/>
              <a:buChar char="q"/>
            </a:pPr>
            <a:r>
              <a:rPr lang="en-US" altLang="en-US" dirty="0"/>
              <a:t>Many methods possible, covered in the rest of this chapter</a:t>
            </a:r>
          </a:p>
          <a:p>
            <a:pPr>
              <a:buFont typeface="Wingdings" panose="05000000000000000000" pitchFamily="2" charset="2"/>
              <a:buChar char="q"/>
            </a:pPr>
            <a:r>
              <a:rPr lang="en-US" altLang="en-US" dirty="0"/>
              <a:t>To start, consider simple scheme where the value in the relocation register is added to every address generated by a user process at the time it is sent to memory (see next slide)</a:t>
            </a:r>
          </a:p>
          <a:p>
            <a:pPr lvl="1">
              <a:buFont typeface="Wingdings" panose="05000000000000000000" pitchFamily="2" charset="2"/>
              <a:buChar char="q"/>
            </a:pPr>
            <a:r>
              <a:rPr lang="en-US" altLang="en-US" dirty="0"/>
              <a:t>Base register now called </a:t>
            </a:r>
            <a:r>
              <a:rPr lang="en-US" altLang="en-US" b="1" dirty="0">
                <a:solidFill>
                  <a:srgbClr val="0000FF"/>
                </a:solidFill>
              </a:rPr>
              <a:t>relocation register</a:t>
            </a:r>
            <a:endParaRPr lang="en-US" altLang="en-US" dirty="0"/>
          </a:p>
          <a:p>
            <a:pPr lvl="1">
              <a:buFont typeface="Wingdings" panose="05000000000000000000" pitchFamily="2" charset="2"/>
              <a:buChar char="q"/>
            </a:pPr>
            <a:r>
              <a:rPr lang="en-US" altLang="en-US" dirty="0"/>
              <a:t>MS-DOS on Intel 80x86 used 4 relocation registers</a:t>
            </a:r>
            <a:endParaRPr lang="en-US" altLang="en-US" sz="800" dirty="0"/>
          </a:p>
          <a:p>
            <a:pPr>
              <a:buFont typeface="Wingdings" panose="05000000000000000000" pitchFamily="2" charset="2"/>
              <a:buChar char="q"/>
            </a:pPr>
            <a:r>
              <a:rPr lang="en-US" altLang="en-US" dirty="0"/>
              <a:t>The user program deals with </a:t>
            </a:r>
            <a:r>
              <a:rPr lang="en-US" altLang="en-US" i="1" dirty="0"/>
              <a:t>logical</a:t>
            </a:r>
            <a:r>
              <a:rPr lang="en-US" altLang="en-US" dirty="0"/>
              <a:t> addresses; it never sees the </a:t>
            </a:r>
            <a:r>
              <a:rPr lang="en-US" altLang="en-US" i="1" dirty="0"/>
              <a:t>real</a:t>
            </a:r>
            <a:r>
              <a:rPr lang="en-US" altLang="en-US" dirty="0"/>
              <a:t> physical addresses</a:t>
            </a:r>
          </a:p>
          <a:p>
            <a:pPr lvl="1">
              <a:buFont typeface="Wingdings" panose="05000000000000000000" pitchFamily="2" charset="2"/>
              <a:buChar char="q"/>
            </a:pPr>
            <a:r>
              <a:rPr lang="en-US" altLang="en-US" dirty="0"/>
              <a:t>Execution-time binding occurs only when reference is made to location in memory</a:t>
            </a:r>
          </a:p>
          <a:p>
            <a:pPr lvl="1">
              <a:buFont typeface="Wingdings" panose="05000000000000000000" pitchFamily="2" charset="2"/>
              <a:buChar char="q"/>
            </a:pPr>
            <a:r>
              <a:rPr lang="en-US" altLang="en-US" dirty="0"/>
              <a:t>Logical address bound to </a:t>
            </a:r>
            <a:r>
              <a:rPr lang="en-US" altLang="en-US"/>
              <a:t>physical address</a:t>
            </a:r>
            <a:endParaRPr lang="en-US"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Dynamic Relocation – Relocation Register</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355" y="1373220"/>
            <a:ext cx="5944796" cy="430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4721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19163" y="79375"/>
            <a:ext cx="8224837" cy="571500"/>
          </a:xfrm>
        </p:spPr>
        <p:txBody>
          <a:bodyPr/>
          <a:lstStyle/>
          <a:p>
            <a:pPr eaLnBrk="1" hangingPunct="1"/>
            <a:r>
              <a:rPr lang="en-US" altLang="en-US" sz="2400" dirty="0"/>
              <a:t>Dynamic Relocation Using A Relocation Register</a:t>
            </a:r>
          </a:p>
        </p:txBody>
      </p:sp>
      <p:sp>
        <p:nvSpPr>
          <p:cNvPr id="14340" name="Rectangle 3"/>
          <p:cNvSpPr txBox="1">
            <a:spLocks noChangeArrowheads="1"/>
          </p:cNvSpPr>
          <p:nvPr/>
        </p:nvSpPr>
        <p:spPr bwMode="auto">
          <a:xfrm>
            <a:off x="847519" y="1417033"/>
            <a:ext cx="7501351" cy="320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itchFamily="34" charset="-128"/>
              </a:defRPr>
            </a:lvl1pPr>
            <a:lvl2pPr marL="1060450" indent="-407988">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spcBef>
                <a:spcPct val="35000"/>
              </a:spcBef>
              <a:buClr>
                <a:srgbClr val="993300"/>
              </a:buClr>
              <a:buSzPct val="90000"/>
              <a:buFont typeface="Wingdings" panose="05000000000000000000" pitchFamily="2" charset="2"/>
              <a:buChar char="q"/>
            </a:pPr>
            <a:r>
              <a:rPr kumimoji="1" lang="en-US" altLang="en-US" dirty="0">
                <a:latin typeface="Helvetica" panose="020B0604020202020204" pitchFamily="34" charset="0"/>
              </a:rPr>
              <a:t>Routine is not loaded until it is called</a:t>
            </a:r>
          </a:p>
          <a:p>
            <a:pPr>
              <a:spcBef>
                <a:spcPct val="35000"/>
              </a:spcBef>
              <a:buClr>
                <a:srgbClr val="993300"/>
              </a:buClr>
              <a:buSzPct val="90000"/>
              <a:buFont typeface="Wingdings" panose="05000000000000000000" pitchFamily="2" charset="2"/>
              <a:buChar char="q"/>
            </a:pPr>
            <a:r>
              <a:rPr kumimoji="1" lang="en-US" altLang="en-US" dirty="0">
                <a:latin typeface="Helvetica" panose="020B0604020202020204" pitchFamily="34" charset="0"/>
              </a:rPr>
              <a:t>Better memory-space utilization; unused routine is never loaded</a:t>
            </a:r>
          </a:p>
          <a:p>
            <a:pPr>
              <a:spcBef>
                <a:spcPct val="35000"/>
              </a:spcBef>
              <a:buClr>
                <a:srgbClr val="993300"/>
              </a:buClr>
              <a:buSzPct val="90000"/>
              <a:buFont typeface="Wingdings" panose="05000000000000000000" pitchFamily="2" charset="2"/>
              <a:buChar char="q"/>
            </a:pPr>
            <a:r>
              <a:rPr kumimoji="1" lang="en-US" altLang="en-US" dirty="0">
                <a:latin typeface="Helvetica" panose="020B0604020202020204" pitchFamily="34" charset="0"/>
              </a:rPr>
              <a:t>All routines kept on disk in relocatable load format</a:t>
            </a:r>
          </a:p>
          <a:p>
            <a:pPr>
              <a:spcBef>
                <a:spcPct val="35000"/>
              </a:spcBef>
              <a:buClr>
                <a:srgbClr val="993300"/>
              </a:buClr>
              <a:buSzPct val="90000"/>
              <a:buFont typeface="Wingdings" panose="05000000000000000000" pitchFamily="2" charset="2"/>
              <a:buChar char="q"/>
            </a:pPr>
            <a:r>
              <a:rPr kumimoji="1" lang="en-US" altLang="en-US" dirty="0">
                <a:latin typeface="Helvetica" panose="020B0604020202020204" pitchFamily="34" charset="0"/>
              </a:rPr>
              <a:t>Useful when large amounts of code are needed to handle infrequently occurring cases</a:t>
            </a:r>
          </a:p>
          <a:p>
            <a:pPr>
              <a:spcBef>
                <a:spcPct val="35000"/>
              </a:spcBef>
              <a:buClr>
                <a:srgbClr val="993300"/>
              </a:buClr>
              <a:buSzPct val="90000"/>
              <a:buFont typeface="Wingdings" panose="05000000000000000000" pitchFamily="2" charset="2"/>
              <a:buChar char="q"/>
            </a:pPr>
            <a:r>
              <a:rPr kumimoji="1" lang="en-US" altLang="en-US" dirty="0">
                <a:latin typeface="Helvetica" panose="020B0604020202020204" pitchFamily="34" charset="0"/>
              </a:rPr>
              <a:t>No special support from the operating system is required</a:t>
            </a:r>
          </a:p>
          <a:p>
            <a:pPr lvl="1">
              <a:spcBef>
                <a:spcPct val="35000"/>
              </a:spcBef>
              <a:buClr>
                <a:srgbClr val="CC6600"/>
              </a:buClr>
              <a:buSzPct val="80000"/>
              <a:buFont typeface="Wingdings" panose="05000000000000000000" pitchFamily="2" charset="2"/>
              <a:buChar char="q"/>
            </a:pPr>
            <a:r>
              <a:rPr kumimoji="1" lang="en-US" altLang="en-US" sz="1600" dirty="0">
                <a:latin typeface="Helvetica" panose="020B0604020202020204" pitchFamily="34" charset="0"/>
              </a:rPr>
              <a:t>Implemented through program design that takes advantage of this method</a:t>
            </a:r>
          </a:p>
          <a:p>
            <a:pPr lvl="1">
              <a:spcBef>
                <a:spcPct val="35000"/>
              </a:spcBef>
              <a:buClr>
                <a:srgbClr val="CC6600"/>
              </a:buClr>
              <a:buSzPct val="80000"/>
              <a:buFont typeface="Wingdings" panose="05000000000000000000" pitchFamily="2" charset="2"/>
              <a:buChar char="q"/>
            </a:pPr>
            <a:r>
              <a:rPr kumimoji="1" lang="en-US" altLang="en-US" sz="1600" dirty="0">
                <a:latin typeface="Helvetica" panose="020B0604020202020204" pitchFamily="34" charset="0"/>
              </a:rPr>
              <a:t>OS can help by providing libraries to implement dynamic loading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15888"/>
            <a:ext cx="8229600" cy="576262"/>
          </a:xfrm>
        </p:spPr>
        <p:txBody>
          <a:bodyPr/>
          <a:lstStyle/>
          <a:p>
            <a:pPr eaLnBrk="1" hangingPunct="1"/>
            <a:r>
              <a:rPr lang="en-US" altLang="en-US" dirty="0"/>
              <a:t>Static vs Dynamic Linking</a:t>
            </a:r>
          </a:p>
        </p:txBody>
      </p:sp>
      <p:sp>
        <p:nvSpPr>
          <p:cNvPr id="15363" name="Rectangle 3"/>
          <p:cNvSpPr>
            <a:spLocks noGrp="1" noChangeArrowheads="1"/>
          </p:cNvSpPr>
          <p:nvPr>
            <p:ph type="body" idx="1"/>
          </p:nvPr>
        </p:nvSpPr>
        <p:spPr>
          <a:xfrm>
            <a:off x="935038" y="1062038"/>
            <a:ext cx="7751762" cy="4660900"/>
          </a:xfrm>
        </p:spPr>
        <p:txBody>
          <a:bodyPr/>
          <a:lstStyle/>
          <a:p>
            <a:pPr>
              <a:buFont typeface="Wingdings" panose="05000000000000000000" pitchFamily="2" charset="2"/>
              <a:buChar char="q"/>
            </a:pPr>
            <a:r>
              <a:rPr lang="en-US" altLang="en-US" b="1" dirty="0">
                <a:solidFill>
                  <a:srgbClr val="3366FF"/>
                </a:solidFill>
              </a:rPr>
              <a:t>Static Linking </a:t>
            </a:r>
            <a:r>
              <a:rPr lang="en-US" altLang="en-US" dirty="0"/>
              <a:t>– system libraries and program code combined by the loader into the binary program image</a:t>
            </a:r>
          </a:p>
          <a:p>
            <a:pPr>
              <a:buFont typeface="Wingdings" panose="05000000000000000000" pitchFamily="2" charset="2"/>
              <a:buChar char="q"/>
            </a:pPr>
            <a:r>
              <a:rPr lang="en-US" altLang="en-US" b="1" dirty="0">
                <a:solidFill>
                  <a:srgbClr val="3366FF"/>
                </a:solidFill>
              </a:rPr>
              <a:t>Dynamic Linking </a:t>
            </a:r>
            <a:r>
              <a:rPr lang="en-US" altLang="en-US" dirty="0"/>
              <a:t>–linking postponed until execution time</a:t>
            </a:r>
            <a:endParaRPr lang="en-US" altLang="en-US" sz="800" dirty="0"/>
          </a:p>
          <a:p>
            <a:pPr>
              <a:buFont typeface="Wingdings" panose="05000000000000000000" pitchFamily="2" charset="2"/>
              <a:buChar char="q"/>
            </a:pPr>
            <a:r>
              <a:rPr lang="en-US" altLang="en-US" dirty="0"/>
              <a:t>Small piece of code, </a:t>
            </a:r>
            <a:r>
              <a:rPr lang="en-US" altLang="en-US" b="1" dirty="0">
                <a:solidFill>
                  <a:srgbClr val="3366FF"/>
                </a:solidFill>
              </a:rPr>
              <a:t>stub</a:t>
            </a:r>
            <a:r>
              <a:rPr lang="en-US" altLang="en-US" dirty="0"/>
              <a:t>, used to locate the appropriate memory-resident library routine</a:t>
            </a:r>
            <a:endParaRPr lang="en-US" altLang="en-US" sz="800" dirty="0"/>
          </a:p>
          <a:p>
            <a:pPr>
              <a:buFont typeface="Wingdings" panose="05000000000000000000" pitchFamily="2" charset="2"/>
              <a:buChar char="q"/>
            </a:pPr>
            <a:r>
              <a:rPr lang="en-US" altLang="en-US" dirty="0"/>
              <a:t>Stub replaces itself with the address of the routine, and executes the routine</a:t>
            </a:r>
            <a:endParaRPr lang="en-US" altLang="en-US" sz="800" dirty="0"/>
          </a:p>
          <a:p>
            <a:pPr>
              <a:buFont typeface="Wingdings" panose="05000000000000000000" pitchFamily="2" charset="2"/>
              <a:buChar char="q"/>
            </a:pPr>
            <a:r>
              <a:rPr lang="en-US" altLang="en-US" dirty="0"/>
              <a:t>Operating system checks if routine is in processes</a:t>
            </a:r>
            <a:r>
              <a:rPr lang="ja-JP" altLang="en-US" dirty="0"/>
              <a:t>’</a:t>
            </a:r>
            <a:r>
              <a:rPr lang="en-US" altLang="ja-JP" dirty="0"/>
              <a:t> memory address</a:t>
            </a:r>
          </a:p>
          <a:p>
            <a:pPr lvl="1">
              <a:buFont typeface="Wingdings" panose="05000000000000000000" pitchFamily="2" charset="2"/>
              <a:buChar char="q"/>
            </a:pPr>
            <a:r>
              <a:rPr lang="en-US" altLang="en-US" dirty="0"/>
              <a:t>If not in address space, add to address space</a:t>
            </a:r>
            <a:endParaRPr lang="en-US" altLang="en-US" sz="800" dirty="0"/>
          </a:p>
          <a:p>
            <a:pPr>
              <a:buFont typeface="Wingdings" panose="05000000000000000000" pitchFamily="2" charset="2"/>
              <a:buChar char="q"/>
            </a:pPr>
            <a:r>
              <a:rPr lang="en-US" altLang="en-US" dirty="0"/>
              <a:t>Dynamic linking is particularly useful for libraries</a:t>
            </a:r>
            <a:endParaRPr lang="en-US" altLang="en-US" sz="800" dirty="0"/>
          </a:p>
          <a:p>
            <a:pPr>
              <a:buFont typeface="Wingdings" panose="05000000000000000000" pitchFamily="2" charset="2"/>
              <a:buChar char="q"/>
            </a:pPr>
            <a:r>
              <a:rPr lang="en-US" altLang="en-US" dirty="0"/>
              <a:t>System also known as </a:t>
            </a:r>
            <a:r>
              <a:rPr lang="en-US" altLang="en-US" b="1" dirty="0">
                <a:solidFill>
                  <a:srgbClr val="3366FF"/>
                </a:solidFill>
              </a:rPr>
              <a:t>shared libraries</a:t>
            </a:r>
          </a:p>
          <a:p>
            <a:pPr>
              <a:buFont typeface="Wingdings" panose="05000000000000000000" pitchFamily="2" charset="2"/>
              <a:buChar char="q"/>
            </a:pPr>
            <a:r>
              <a:rPr lang="en-US" altLang="en-US" dirty="0">
                <a:solidFill>
                  <a:srgbClr val="000000"/>
                </a:solidFill>
              </a:rPr>
              <a:t>Consider applicability to patching system libraries</a:t>
            </a:r>
          </a:p>
          <a:p>
            <a:pPr lvl="1">
              <a:buFont typeface="Wingdings" panose="05000000000000000000" pitchFamily="2" charset="2"/>
              <a:buChar char="q"/>
            </a:pPr>
            <a:r>
              <a:rPr lang="en-US" altLang="en-US" dirty="0">
                <a:solidFill>
                  <a:srgbClr val="000000"/>
                </a:solidFill>
              </a:rPr>
              <a:t>Versioning may be needed</a:t>
            </a:r>
          </a:p>
          <a:p>
            <a:pPr>
              <a:buFont typeface="Wingdings" panose="05000000000000000000" pitchFamily="2" charset="2"/>
              <a:buChar char="q"/>
            </a:pPr>
            <a:r>
              <a:rPr lang="en-US" altLang="en-US" dirty="0">
                <a:solidFill>
                  <a:srgbClr val="000000"/>
                </a:solidFill>
              </a:rPr>
              <a:t>Operating system is involved to determine location of a needed routine (e.g., in another user’s memory space)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88950" y="119063"/>
            <a:ext cx="8229600" cy="576262"/>
          </a:xfrm>
        </p:spPr>
        <p:txBody>
          <a:bodyPr/>
          <a:lstStyle/>
          <a:p>
            <a:pPr eaLnBrk="1" hangingPunct="1"/>
            <a:r>
              <a:rPr lang="en-US" altLang="en-US"/>
              <a:t>Swapping</a:t>
            </a:r>
          </a:p>
        </p:txBody>
      </p:sp>
      <p:sp>
        <p:nvSpPr>
          <p:cNvPr id="16387" name="Rectangle 3"/>
          <p:cNvSpPr>
            <a:spLocks noGrp="1" noChangeArrowheads="1"/>
          </p:cNvSpPr>
          <p:nvPr>
            <p:ph type="body" idx="1"/>
          </p:nvPr>
        </p:nvSpPr>
        <p:spPr>
          <a:xfrm>
            <a:off x="873125" y="1122363"/>
            <a:ext cx="7051675" cy="5067300"/>
          </a:xfrm>
        </p:spPr>
        <p:txBody>
          <a:bodyPr/>
          <a:lstStyle/>
          <a:p>
            <a:pPr>
              <a:lnSpc>
                <a:spcPct val="80000"/>
              </a:lnSpc>
              <a:buFont typeface="Wingdings" panose="05000000000000000000" pitchFamily="2" charset="2"/>
              <a:buChar char="q"/>
            </a:pPr>
            <a:r>
              <a:rPr lang="en-US" altLang="en-US" b="1" dirty="0">
                <a:solidFill>
                  <a:srgbClr val="3366FF"/>
                </a:solidFill>
              </a:rPr>
              <a:t>Standard Swapping</a:t>
            </a:r>
          </a:p>
          <a:p>
            <a:pPr lvl="1">
              <a:lnSpc>
                <a:spcPct val="80000"/>
              </a:lnSpc>
              <a:buFont typeface="Wingdings" panose="05000000000000000000" pitchFamily="2" charset="2"/>
              <a:buChar char="q"/>
            </a:pPr>
            <a:r>
              <a:rPr lang="en-US" altLang="en-US" dirty="0"/>
              <a:t>A process can be </a:t>
            </a:r>
            <a:r>
              <a:rPr lang="en-US" altLang="en-US" b="1" dirty="0">
                <a:solidFill>
                  <a:srgbClr val="3366FF"/>
                </a:solidFill>
              </a:rPr>
              <a:t>swapped</a:t>
            </a:r>
            <a:r>
              <a:rPr lang="en-US" altLang="en-US" dirty="0"/>
              <a:t> temporarily out of memory to a </a:t>
            </a:r>
            <a:r>
              <a:rPr lang="en-US" altLang="en-US" b="1" dirty="0">
                <a:solidFill>
                  <a:srgbClr val="3366FF"/>
                </a:solidFill>
              </a:rPr>
              <a:t>backing store</a:t>
            </a:r>
            <a:r>
              <a:rPr lang="en-US" altLang="en-US" dirty="0"/>
              <a:t>, and then brought back into memory for continued execution</a:t>
            </a:r>
          </a:p>
          <a:p>
            <a:pPr lvl="2">
              <a:lnSpc>
                <a:spcPct val="80000"/>
              </a:lnSpc>
              <a:buFont typeface="Wingdings" panose="05000000000000000000" pitchFamily="2" charset="2"/>
              <a:buChar char="q"/>
            </a:pPr>
            <a:r>
              <a:rPr lang="en-US" altLang="en-US" b="1" dirty="0">
                <a:solidFill>
                  <a:srgbClr val="3366FF"/>
                </a:solidFill>
              </a:rPr>
              <a:t>Backing store</a:t>
            </a:r>
            <a:r>
              <a:rPr lang="en-US" altLang="en-US" dirty="0">
                <a:solidFill>
                  <a:srgbClr val="3366FF"/>
                </a:solidFill>
              </a:rPr>
              <a:t> </a:t>
            </a:r>
            <a:r>
              <a:rPr lang="en-US" altLang="en-US" dirty="0"/>
              <a:t>– fast disk large enough to accommodate copies of </a:t>
            </a:r>
            <a:r>
              <a:rPr lang="en-US" altLang="en-US" dirty="0">
                <a:solidFill>
                  <a:srgbClr val="FF0000"/>
                </a:solidFill>
              </a:rPr>
              <a:t>all</a:t>
            </a:r>
            <a:r>
              <a:rPr lang="en-US" altLang="en-US" dirty="0"/>
              <a:t> memory images for </a:t>
            </a:r>
            <a:r>
              <a:rPr lang="en-US" altLang="en-US" dirty="0">
                <a:solidFill>
                  <a:srgbClr val="FF0000"/>
                </a:solidFill>
              </a:rPr>
              <a:t>all</a:t>
            </a:r>
            <a:r>
              <a:rPr lang="en-US" altLang="en-US" dirty="0"/>
              <a:t> users; must provide direct access to these memory images</a:t>
            </a:r>
          </a:p>
          <a:p>
            <a:pPr lvl="1">
              <a:lnSpc>
                <a:spcPct val="80000"/>
              </a:lnSpc>
              <a:buFont typeface="Wingdings" panose="05000000000000000000" pitchFamily="2" charset="2"/>
              <a:buChar char="q"/>
            </a:pPr>
            <a:r>
              <a:rPr lang="en-US" altLang="en-US" dirty="0"/>
              <a:t>Total physical memory space of processes can exceed physical memory </a:t>
            </a:r>
            <a:r>
              <a:rPr lang="en-US" altLang="en-US" dirty="0">
                <a:solidFill>
                  <a:srgbClr val="FF0000"/>
                </a:solidFill>
              </a:rPr>
              <a:t>(how is that possible?)</a:t>
            </a:r>
          </a:p>
          <a:p>
            <a:pPr>
              <a:lnSpc>
                <a:spcPct val="80000"/>
              </a:lnSpc>
              <a:buFont typeface="Wingdings" panose="05000000000000000000" pitchFamily="2" charset="2"/>
              <a:buChar char="q"/>
            </a:pPr>
            <a:r>
              <a:rPr lang="en-US" altLang="en-US" dirty="0"/>
              <a:t>Major part of swap time is transfer time; total transfer time is directly proportional to the amount of memory swapped</a:t>
            </a:r>
          </a:p>
          <a:p>
            <a:pPr>
              <a:lnSpc>
                <a:spcPct val="80000"/>
              </a:lnSpc>
              <a:buFont typeface="Wingdings" panose="05000000000000000000" pitchFamily="2" charset="2"/>
              <a:buChar char="q"/>
            </a:pPr>
            <a:r>
              <a:rPr lang="en-US" altLang="en-US" dirty="0"/>
              <a:t>System maintains a </a:t>
            </a:r>
            <a:r>
              <a:rPr lang="en-US" altLang="en-US" b="1" dirty="0">
                <a:solidFill>
                  <a:srgbClr val="3366FF"/>
                </a:solidFill>
              </a:rPr>
              <a:t>ready queue</a:t>
            </a:r>
            <a:r>
              <a:rPr lang="en-US" altLang="en-US" dirty="0">
                <a:solidFill>
                  <a:srgbClr val="3366FF"/>
                </a:solidFill>
              </a:rPr>
              <a:t> </a:t>
            </a:r>
            <a:r>
              <a:rPr lang="en-US" altLang="en-US" dirty="0"/>
              <a:t>of ready-to-run processes which have memory images on the backing store or in main memory used by the CPU Scheduler</a:t>
            </a:r>
          </a:p>
          <a:p>
            <a:pPr>
              <a:lnSpc>
                <a:spcPct val="80000"/>
              </a:lnSpc>
              <a:buFont typeface="Wingdings" panose="05000000000000000000" pitchFamily="2" charset="2"/>
              <a:buChar char="q"/>
            </a:pPr>
            <a:r>
              <a:rPr lang="en-US" altLang="en-US" dirty="0"/>
              <a:t>The </a:t>
            </a:r>
            <a:r>
              <a:rPr lang="en-US" altLang="en-US" b="1" dirty="0">
                <a:solidFill>
                  <a:srgbClr val="3366FF"/>
                </a:solidFill>
              </a:rPr>
              <a:t>Dispatcher</a:t>
            </a:r>
            <a:r>
              <a:rPr lang="en-US" altLang="en-US" dirty="0"/>
              <a:t> may swap out a process currently in memory if no memory is available for the next process on the ready queue.</a:t>
            </a:r>
          </a:p>
          <a:p>
            <a:pPr>
              <a:lnSpc>
                <a:spcPct val="80000"/>
              </a:lnSpc>
            </a:pPr>
            <a:endParaRPr lang="en-US"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17563" y="182563"/>
            <a:ext cx="7869237" cy="576262"/>
          </a:xfrm>
        </p:spPr>
        <p:txBody>
          <a:bodyPr/>
          <a:lstStyle/>
          <a:p>
            <a:pPr eaLnBrk="1" hangingPunct="1"/>
            <a:r>
              <a:rPr lang="en-US" altLang="en-US"/>
              <a:t>Schematic View of Swapping</a:t>
            </a:r>
            <a:endParaRPr lang="en-US" altLang="en-US" sz="2400"/>
          </a:p>
        </p:txBody>
      </p:sp>
      <p:pic>
        <p:nvPicPr>
          <p:cNvPr id="18435"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1400175"/>
            <a:ext cx="5099050"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88950" y="182563"/>
            <a:ext cx="8229600" cy="576262"/>
          </a:xfrm>
        </p:spPr>
        <p:txBody>
          <a:bodyPr/>
          <a:lstStyle/>
          <a:p>
            <a:pPr eaLnBrk="1" hangingPunct="1"/>
            <a:r>
              <a:rPr lang="en-US" altLang="en-US"/>
              <a:t>Swapping (Cont.)</a:t>
            </a:r>
          </a:p>
        </p:txBody>
      </p:sp>
      <p:sp>
        <p:nvSpPr>
          <p:cNvPr id="17411" name="Rectangle 3"/>
          <p:cNvSpPr>
            <a:spLocks noGrp="1" noChangeArrowheads="1"/>
          </p:cNvSpPr>
          <p:nvPr>
            <p:ph type="body" idx="1"/>
          </p:nvPr>
        </p:nvSpPr>
        <p:spPr>
          <a:xfrm>
            <a:off x="887413" y="1058863"/>
            <a:ext cx="7601494" cy="5067300"/>
          </a:xfrm>
        </p:spPr>
        <p:txBody>
          <a:bodyPr/>
          <a:lstStyle/>
          <a:p>
            <a:pPr>
              <a:lnSpc>
                <a:spcPct val="80000"/>
              </a:lnSpc>
              <a:buFont typeface="Wingdings" panose="05000000000000000000" pitchFamily="2" charset="2"/>
              <a:buChar char="q"/>
            </a:pPr>
            <a:r>
              <a:rPr lang="en-US" altLang="en-US" dirty="0"/>
              <a:t>Does the swapped out process need to swap back in to same physical addresses?</a:t>
            </a:r>
          </a:p>
          <a:p>
            <a:pPr lvl="1">
              <a:lnSpc>
                <a:spcPct val="80000"/>
              </a:lnSpc>
              <a:buFont typeface="Wingdings" panose="05000000000000000000" pitchFamily="2" charset="2"/>
              <a:buChar char="q"/>
            </a:pPr>
            <a:r>
              <a:rPr lang="en-US" altLang="en-US" dirty="0"/>
              <a:t>Depends on address binding method</a:t>
            </a:r>
          </a:p>
          <a:p>
            <a:pPr>
              <a:lnSpc>
                <a:spcPct val="80000"/>
              </a:lnSpc>
              <a:buFont typeface="Wingdings" panose="05000000000000000000" pitchFamily="2" charset="2"/>
              <a:buChar char="q"/>
            </a:pPr>
            <a:r>
              <a:rPr lang="en-US" altLang="en-US" dirty="0"/>
              <a:t>How to prevent I/O integrity issues when Swapping</a:t>
            </a:r>
          </a:p>
          <a:p>
            <a:pPr lvl="1">
              <a:lnSpc>
                <a:spcPct val="80000"/>
              </a:lnSpc>
              <a:buFont typeface="Wingdings" panose="05000000000000000000" pitchFamily="2" charset="2"/>
              <a:buChar char="q"/>
            </a:pPr>
            <a:r>
              <a:rPr lang="en-US" altLang="en-US" dirty="0"/>
              <a:t>Processes need to be completely idle and not pending I/O.</a:t>
            </a:r>
          </a:p>
          <a:p>
            <a:pPr lvl="1">
              <a:lnSpc>
                <a:spcPct val="80000"/>
              </a:lnSpc>
              <a:buFont typeface="Wingdings" panose="05000000000000000000" pitchFamily="2" charset="2"/>
              <a:buChar char="q"/>
            </a:pPr>
            <a:r>
              <a:rPr lang="en-US" altLang="en-US" dirty="0"/>
              <a:t>I/O processes that are filling I/O buffers from process memory cannot be interrupted as they will continue their access – but the space is now occupied by another process.</a:t>
            </a:r>
          </a:p>
          <a:p>
            <a:pPr>
              <a:lnSpc>
                <a:spcPct val="80000"/>
              </a:lnSpc>
              <a:buFont typeface="Monotype Sorts" pitchFamily="-84" charset="2"/>
              <a:buNone/>
            </a:pPr>
            <a:endParaRPr lang="en-US" alt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006475" y="214313"/>
            <a:ext cx="7743825" cy="576262"/>
          </a:xfrm>
        </p:spPr>
        <p:txBody>
          <a:bodyPr/>
          <a:lstStyle/>
          <a:p>
            <a:pPr eaLnBrk="1" hangingPunct="1"/>
            <a:r>
              <a:rPr lang="en-US" altLang="en-US"/>
              <a:t>Chapter 8:  Memory Management</a:t>
            </a:r>
          </a:p>
        </p:txBody>
      </p:sp>
      <p:sp>
        <p:nvSpPr>
          <p:cNvPr id="4099" name="Rectangle 3"/>
          <p:cNvSpPr>
            <a:spLocks noGrp="1" noChangeArrowheads="1"/>
          </p:cNvSpPr>
          <p:nvPr>
            <p:ph type="body" idx="1"/>
          </p:nvPr>
        </p:nvSpPr>
        <p:spPr>
          <a:xfrm>
            <a:off x="876300" y="1174750"/>
            <a:ext cx="7351713" cy="4483100"/>
          </a:xfrm>
        </p:spPr>
        <p:txBody>
          <a:bodyPr/>
          <a:lstStyle/>
          <a:p>
            <a:r>
              <a:rPr lang="en-US" altLang="en-US" dirty="0"/>
              <a:t>Background</a:t>
            </a:r>
          </a:p>
          <a:p>
            <a:r>
              <a:rPr lang="en-US" altLang="en-US" dirty="0"/>
              <a:t>Swapping </a:t>
            </a:r>
          </a:p>
          <a:p>
            <a:r>
              <a:rPr lang="en-US" altLang="en-US" dirty="0"/>
              <a:t>Contiguous Memory Allocation</a:t>
            </a:r>
          </a:p>
          <a:p>
            <a:r>
              <a:rPr lang="en-US" altLang="en-US" dirty="0">
                <a:solidFill>
                  <a:srgbClr val="FF0000"/>
                </a:solidFill>
              </a:rPr>
              <a:t>(Segmentation)</a:t>
            </a:r>
          </a:p>
          <a:p>
            <a:r>
              <a:rPr lang="en-US" altLang="en-US" dirty="0"/>
              <a:t>Paging</a:t>
            </a:r>
          </a:p>
          <a:p>
            <a:r>
              <a:rPr lang="en-US" altLang="en-US" dirty="0"/>
              <a:t>Structure of the Page Table</a:t>
            </a:r>
          </a:p>
          <a:p>
            <a:r>
              <a:rPr lang="en-US" altLang="en-US" dirty="0"/>
              <a:t>Example: The Intel 32 and 64-bit Architectures</a:t>
            </a:r>
          </a:p>
          <a:p>
            <a:r>
              <a:rPr lang="en-US" altLang="en-US" dirty="0"/>
              <a:t>Example: ARM Architecture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271588" y="166688"/>
            <a:ext cx="7635875" cy="576262"/>
          </a:xfrm>
        </p:spPr>
        <p:txBody>
          <a:bodyPr/>
          <a:lstStyle/>
          <a:p>
            <a:r>
              <a:rPr lang="en-US" altLang="en-US" sz="2800" dirty="0"/>
              <a:t>Context Switch Time Including Swapping</a:t>
            </a:r>
          </a:p>
        </p:txBody>
      </p:sp>
      <p:sp>
        <p:nvSpPr>
          <p:cNvPr id="19459" name="Content Placeholder 2"/>
          <p:cNvSpPr>
            <a:spLocks noGrp="1"/>
          </p:cNvSpPr>
          <p:nvPr>
            <p:ph idx="1"/>
          </p:nvPr>
        </p:nvSpPr>
        <p:spPr>
          <a:xfrm>
            <a:off x="869950" y="1112838"/>
            <a:ext cx="7441537" cy="4754562"/>
          </a:xfrm>
        </p:spPr>
        <p:txBody>
          <a:bodyPr/>
          <a:lstStyle/>
          <a:p>
            <a:pPr>
              <a:buFont typeface="Wingdings" panose="05000000000000000000" pitchFamily="2" charset="2"/>
              <a:buChar char="q"/>
            </a:pPr>
            <a:r>
              <a:rPr lang="en-US" altLang="en-US" dirty="0"/>
              <a:t>If next process to be put on CPU is not in memory, need to swap out a process and swap in target process</a:t>
            </a:r>
          </a:p>
          <a:p>
            <a:pPr>
              <a:buFont typeface="Wingdings" panose="05000000000000000000" pitchFamily="2" charset="2"/>
              <a:buChar char="q"/>
            </a:pPr>
            <a:r>
              <a:rPr lang="en-US" altLang="en-US" dirty="0"/>
              <a:t>Context switch time can then be very high</a:t>
            </a:r>
          </a:p>
          <a:p>
            <a:pPr>
              <a:buFont typeface="Wingdings" panose="05000000000000000000" pitchFamily="2" charset="2"/>
              <a:buChar char="q"/>
            </a:pPr>
            <a:r>
              <a:rPr lang="en-US" altLang="en-US" dirty="0"/>
              <a:t>100MB process swapping to hard disk with transfer rate of 50MB/sec</a:t>
            </a:r>
          </a:p>
          <a:p>
            <a:pPr lvl="1">
              <a:buFont typeface="Wingdings" panose="05000000000000000000" pitchFamily="2" charset="2"/>
              <a:buChar char="q"/>
            </a:pPr>
            <a:r>
              <a:rPr lang="en-US" altLang="en-US" dirty="0"/>
              <a:t>Swap out time of 2000 </a:t>
            </a:r>
            <a:r>
              <a:rPr lang="en-US" altLang="en-US" dirty="0" err="1"/>
              <a:t>ms</a:t>
            </a:r>
            <a:r>
              <a:rPr lang="en-US" altLang="en-US" dirty="0"/>
              <a:t> </a:t>
            </a:r>
            <a:r>
              <a:rPr lang="en-US" altLang="en-US" dirty="0">
                <a:solidFill>
                  <a:srgbClr val="FF0000"/>
                </a:solidFill>
              </a:rPr>
              <a:t>(uh.. That’s 2 seconds)</a:t>
            </a:r>
          </a:p>
          <a:p>
            <a:pPr lvl="1">
              <a:buFont typeface="Wingdings" panose="05000000000000000000" pitchFamily="2" charset="2"/>
              <a:buChar char="q"/>
            </a:pPr>
            <a:r>
              <a:rPr lang="en-US" altLang="en-US" dirty="0"/>
              <a:t>Plus swap in of same sized process</a:t>
            </a:r>
          </a:p>
          <a:p>
            <a:pPr lvl="1">
              <a:buFont typeface="Wingdings" panose="05000000000000000000" pitchFamily="2" charset="2"/>
              <a:buChar char="q"/>
            </a:pPr>
            <a:r>
              <a:rPr lang="en-US" altLang="en-US" dirty="0"/>
              <a:t>Total context switch swapping component time of 4000ms (4 seconds)</a:t>
            </a:r>
          </a:p>
          <a:p>
            <a:pPr>
              <a:buFont typeface="Wingdings" panose="05000000000000000000" pitchFamily="2" charset="2"/>
              <a:buChar char="q"/>
            </a:pPr>
            <a:r>
              <a:rPr lang="en-US" altLang="en-US" dirty="0"/>
              <a:t>Can reduce if reduce size of memory swapped – by knowing how much memory is really </a:t>
            </a:r>
            <a:r>
              <a:rPr lang="en-US" altLang="en-US" i="1" dirty="0"/>
              <a:t>being used </a:t>
            </a:r>
            <a:r>
              <a:rPr lang="en-US" altLang="en-US" dirty="0"/>
              <a:t>–not how much </a:t>
            </a:r>
            <a:r>
              <a:rPr lang="en-US" altLang="en-US" i="1" dirty="0"/>
              <a:t>might be used</a:t>
            </a:r>
            <a:endParaRPr lang="en-US" altLang="en-US" dirty="0"/>
          </a:p>
          <a:p>
            <a:pPr lvl="1">
              <a:buFont typeface="Wingdings" panose="05000000000000000000" pitchFamily="2" charset="2"/>
              <a:buChar char="q"/>
            </a:pPr>
            <a:r>
              <a:rPr lang="en-US" altLang="en-US" dirty="0"/>
              <a:t>System calls to inform OS of memory use via </a:t>
            </a:r>
            <a:r>
              <a:rPr lang="en-US" altLang="en-US" dirty="0" err="1">
                <a:latin typeface="Courier New" panose="02070309020205020404" pitchFamily="49" charset="0"/>
                <a:cs typeface="Courier New" panose="02070309020205020404" pitchFamily="49" charset="0"/>
              </a:rPr>
              <a:t>request_memory</a:t>
            </a:r>
            <a:r>
              <a:rPr lang="en-US" altLang="en-US" dirty="0">
                <a:latin typeface="Courier New" panose="02070309020205020404" pitchFamily="49" charset="0"/>
                <a:cs typeface="Courier New" panose="02070309020205020404" pitchFamily="49" charset="0"/>
              </a:rPr>
              <a:t>() </a:t>
            </a:r>
            <a:r>
              <a:rPr lang="en-US" altLang="en-US" dirty="0"/>
              <a:t>and </a:t>
            </a:r>
            <a:r>
              <a:rPr lang="en-US" altLang="en-US" dirty="0" err="1">
                <a:latin typeface="Courier New" panose="02070309020205020404" pitchFamily="49" charset="0"/>
                <a:cs typeface="Courier New" panose="02070309020205020404" pitchFamily="49" charset="0"/>
              </a:rPr>
              <a:t>release_memory</a:t>
            </a:r>
            <a:r>
              <a:rPr lang="en-US" altLang="en-US" dirty="0">
                <a:latin typeface="Courier New" panose="02070309020205020404" pitchFamily="49" charset="0"/>
                <a:cs typeface="Courier New" panose="02070309020205020404" pitchFamily="49" charset="0"/>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382713" y="166688"/>
            <a:ext cx="7635875" cy="576262"/>
          </a:xfrm>
        </p:spPr>
        <p:txBody>
          <a:bodyPr/>
          <a:lstStyle/>
          <a:p>
            <a:r>
              <a:rPr lang="en-US" altLang="en-US" sz="2800"/>
              <a:t>Context Switch Time and Swapping (Cont.)</a:t>
            </a:r>
          </a:p>
        </p:txBody>
      </p:sp>
      <p:sp>
        <p:nvSpPr>
          <p:cNvPr id="20483" name="Content Placeholder 2"/>
          <p:cNvSpPr>
            <a:spLocks noGrp="1"/>
          </p:cNvSpPr>
          <p:nvPr>
            <p:ph idx="1"/>
          </p:nvPr>
        </p:nvSpPr>
        <p:spPr>
          <a:xfrm>
            <a:off x="806450" y="1160463"/>
            <a:ext cx="7343775" cy="4754562"/>
          </a:xfrm>
        </p:spPr>
        <p:txBody>
          <a:bodyPr/>
          <a:lstStyle/>
          <a:p>
            <a:pPr>
              <a:buFont typeface="Wingdings" panose="05000000000000000000" pitchFamily="2" charset="2"/>
              <a:buChar char="q"/>
            </a:pPr>
            <a:r>
              <a:rPr lang="en-US" altLang="en-US" dirty="0"/>
              <a:t>Standard swapping not used in modern operating systems</a:t>
            </a:r>
          </a:p>
          <a:p>
            <a:pPr lvl="1">
              <a:buFont typeface="Wingdings" panose="05000000000000000000" pitchFamily="2" charset="2"/>
              <a:buChar char="q"/>
            </a:pPr>
            <a:r>
              <a:rPr lang="en-US" altLang="en-US" dirty="0"/>
              <a:t>But modified version common</a:t>
            </a:r>
          </a:p>
          <a:p>
            <a:pPr lvl="2">
              <a:buFont typeface="Wingdings" panose="05000000000000000000" pitchFamily="2" charset="2"/>
              <a:buChar char="q"/>
            </a:pPr>
            <a:r>
              <a:rPr lang="en-US" altLang="en-US" dirty="0"/>
              <a:t>Swap only when free memory extremely low</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88950" y="166688"/>
            <a:ext cx="8229600" cy="576262"/>
          </a:xfrm>
        </p:spPr>
        <p:txBody>
          <a:bodyPr/>
          <a:lstStyle/>
          <a:p>
            <a:r>
              <a:rPr lang="en-US" altLang="en-US"/>
              <a:t>Swapping on Mobile Systems</a:t>
            </a:r>
          </a:p>
        </p:txBody>
      </p:sp>
      <p:sp>
        <p:nvSpPr>
          <p:cNvPr id="21507" name="Content Placeholder 2"/>
          <p:cNvSpPr>
            <a:spLocks noGrp="1"/>
          </p:cNvSpPr>
          <p:nvPr>
            <p:ph idx="1"/>
          </p:nvPr>
        </p:nvSpPr>
        <p:spPr>
          <a:xfrm>
            <a:off x="947738" y="1060450"/>
            <a:ext cx="7723187" cy="4935538"/>
          </a:xfrm>
        </p:spPr>
        <p:txBody>
          <a:bodyPr/>
          <a:lstStyle/>
          <a:p>
            <a:pPr>
              <a:buFont typeface="Wingdings" panose="05000000000000000000" pitchFamily="2" charset="2"/>
              <a:buChar char="q"/>
            </a:pPr>
            <a:r>
              <a:rPr lang="en-US" altLang="en-US" dirty="0"/>
              <a:t>Not typically supported. Why not?</a:t>
            </a:r>
          </a:p>
          <a:p>
            <a:pPr lvl="1">
              <a:buFont typeface="Wingdings" panose="05000000000000000000" pitchFamily="2" charset="2"/>
              <a:buChar char="q"/>
            </a:pPr>
            <a:r>
              <a:rPr lang="en-US" altLang="en-US" dirty="0"/>
              <a:t>Flash memory based</a:t>
            </a:r>
          </a:p>
          <a:p>
            <a:pPr lvl="2">
              <a:buFont typeface="Wingdings" panose="05000000000000000000" pitchFamily="2" charset="2"/>
              <a:buChar char="q"/>
            </a:pPr>
            <a:r>
              <a:rPr lang="en-US" altLang="en-US" dirty="0"/>
              <a:t>Small amount of space</a:t>
            </a:r>
          </a:p>
          <a:p>
            <a:pPr lvl="2">
              <a:buFont typeface="Wingdings" panose="05000000000000000000" pitchFamily="2" charset="2"/>
              <a:buChar char="q"/>
            </a:pPr>
            <a:r>
              <a:rPr lang="en-US" altLang="en-US" dirty="0"/>
              <a:t>Limited number of write cycles on flash memory before it becomes unreliable.</a:t>
            </a:r>
          </a:p>
          <a:p>
            <a:pPr lvl="2">
              <a:buFont typeface="Wingdings" panose="05000000000000000000" pitchFamily="2" charset="2"/>
              <a:buChar char="q"/>
            </a:pPr>
            <a:r>
              <a:rPr lang="en-US" altLang="en-US" dirty="0"/>
              <a:t>Poor throughput between flash memory and CPU on mobile platform</a:t>
            </a:r>
          </a:p>
          <a:p>
            <a:pPr>
              <a:buFont typeface="Wingdings" panose="05000000000000000000" pitchFamily="2" charset="2"/>
              <a:buChar char="q"/>
            </a:pPr>
            <a:r>
              <a:rPr lang="en-US" altLang="en-US" dirty="0"/>
              <a:t>Instead use other methods to free memory if low</a:t>
            </a:r>
          </a:p>
          <a:p>
            <a:pPr lvl="1">
              <a:buFont typeface="Wingdings" panose="05000000000000000000" pitchFamily="2" charset="2"/>
              <a:buChar char="q"/>
            </a:pPr>
            <a:r>
              <a:rPr lang="en-US" altLang="en-US" dirty="0"/>
              <a:t>iOS </a:t>
            </a:r>
            <a:r>
              <a:rPr lang="en-US" altLang="en-US" b="1" i="1" dirty="0"/>
              <a:t>asks</a:t>
            </a:r>
            <a:r>
              <a:rPr lang="en-US" altLang="en-US" dirty="0"/>
              <a:t> apps to voluntarily relinquish allocated memory</a:t>
            </a:r>
          </a:p>
          <a:p>
            <a:pPr lvl="2">
              <a:buFont typeface="Wingdings" panose="05000000000000000000" pitchFamily="2" charset="2"/>
              <a:buChar char="q"/>
            </a:pPr>
            <a:r>
              <a:rPr lang="en-US" altLang="en-US" dirty="0"/>
              <a:t>Read-only data thrown out and reloaded from flash if needed</a:t>
            </a:r>
          </a:p>
          <a:p>
            <a:pPr lvl="2">
              <a:buFont typeface="Wingdings" panose="05000000000000000000" pitchFamily="2" charset="2"/>
              <a:buChar char="q"/>
            </a:pPr>
            <a:r>
              <a:rPr lang="en-US" altLang="en-US" dirty="0"/>
              <a:t>Failure to free can result in termination</a:t>
            </a:r>
          </a:p>
          <a:p>
            <a:pPr lvl="1">
              <a:buFont typeface="Wingdings" panose="05000000000000000000" pitchFamily="2" charset="2"/>
              <a:buChar char="q"/>
            </a:pPr>
            <a:r>
              <a:rPr lang="en-US" altLang="en-US" dirty="0"/>
              <a:t>Android terminates apps if low free memory, but first writes </a:t>
            </a:r>
            <a:r>
              <a:rPr lang="en-US" altLang="en-US" b="1" dirty="0">
                <a:solidFill>
                  <a:srgbClr val="3366FF"/>
                </a:solidFill>
              </a:rPr>
              <a:t>application state</a:t>
            </a:r>
            <a:r>
              <a:rPr lang="en-US" altLang="en-US" dirty="0"/>
              <a:t> to flash for fast restart</a:t>
            </a:r>
          </a:p>
          <a:p>
            <a:pPr lvl="1">
              <a:buFont typeface="Wingdings" panose="05000000000000000000" pitchFamily="2" charset="2"/>
              <a:buChar char="q"/>
            </a:pPr>
            <a:r>
              <a:rPr lang="en-US" altLang="en-US" dirty="0"/>
              <a:t>Both OSs support paging as discussed below</a:t>
            </a:r>
          </a:p>
        </p:txBody>
      </p:sp>
      <p:sp>
        <p:nvSpPr>
          <p:cNvPr id="2" name="Isosceles Triangle 1"/>
          <p:cNvSpPr/>
          <p:nvPr/>
        </p:nvSpPr>
        <p:spPr bwMode="auto">
          <a:xfrm>
            <a:off x="733425" y="6305550"/>
            <a:ext cx="276225" cy="20955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ChangeArrowheads="1"/>
          </p:cNvSpPr>
          <p:nvPr>
            <p:ph type="title"/>
          </p:nvPr>
        </p:nvSpPr>
        <p:spPr>
          <a:xfrm>
            <a:off x="866775" y="166688"/>
            <a:ext cx="7820025" cy="576262"/>
          </a:xfrm>
        </p:spPr>
        <p:txBody>
          <a:bodyPr/>
          <a:lstStyle/>
          <a:p>
            <a:pPr eaLnBrk="1" hangingPunct="1"/>
            <a:r>
              <a:rPr lang="en-US" altLang="en-US" dirty="0"/>
              <a:t>Contiguous Memory Allocation</a:t>
            </a:r>
          </a:p>
        </p:txBody>
      </p:sp>
      <p:sp>
        <p:nvSpPr>
          <p:cNvPr id="22531" name="Rectangle 1027"/>
          <p:cNvSpPr>
            <a:spLocks noGrp="1" noChangeArrowheads="1"/>
          </p:cNvSpPr>
          <p:nvPr>
            <p:ph type="body" idx="1"/>
          </p:nvPr>
        </p:nvSpPr>
        <p:spPr>
          <a:xfrm>
            <a:off x="825500" y="1077913"/>
            <a:ext cx="7262813" cy="4991100"/>
          </a:xfrm>
        </p:spPr>
        <p:txBody>
          <a:bodyPr/>
          <a:lstStyle/>
          <a:p>
            <a:pPr>
              <a:buFont typeface="Wingdings" panose="05000000000000000000" pitchFamily="2" charset="2"/>
              <a:buChar char="q"/>
            </a:pPr>
            <a:r>
              <a:rPr lang="en-US" altLang="en-US" dirty="0"/>
              <a:t>Main memory must support both OS and user processes</a:t>
            </a:r>
          </a:p>
          <a:p>
            <a:pPr>
              <a:buFont typeface="Wingdings" panose="05000000000000000000" pitchFamily="2" charset="2"/>
              <a:buChar char="q"/>
            </a:pPr>
            <a:r>
              <a:rPr lang="en-US" altLang="en-US" dirty="0"/>
              <a:t>Limited resource, must allocate efficiently</a:t>
            </a:r>
          </a:p>
          <a:p>
            <a:pPr>
              <a:buFont typeface="Wingdings" panose="05000000000000000000" pitchFamily="2" charset="2"/>
              <a:buChar char="q"/>
            </a:pPr>
            <a:r>
              <a:rPr lang="en-US" altLang="en-US" dirty="0"/>
              <a:t>Contiguous allocation is one early method</a:t>
            </a:r>
          </a:p>
          <a:p>
            <a:pPr>
              <a:buFont typeface="Wingdings" panose="05000000000000000000" pitchFamily="2" charset="2"/>
              <a:buChar char="q"/>
            </a:pPr>
            <a:r>
              <a:rPr lang="en-US" altLang="en-US" dirty="0"/>
              <a:t>Main memory usually into two </a:t>
            </a:r>
            <a:r>
              <a:rPr lang="en-US" altLang="en-US" b="1" dirty="0">
                <a:solidFill>
                  <a:srgbClr val="0000FF"/>
                </a:solidFill>
              </a:rPr>
              <a:t>partitions</a:t>
            </a:r>
            <a:r>
              <a:rPr lang="en-US" altLang="en-US" dirty="0"/>
              <a:t>:</a:t>
            </a:r>
          </a:p>
          <a:p>
            <a:pPr lvl="1">
              <a:buFont typeface="Wingdings" panose="05000000000000000000" pitchFamily="2" charset="2"/>
              <a:buChar char="q"/>
            </a:pPr>
            <a:r>
              <a:rPr lang="en-US" altLang="en-US" dirty="0"/>
              <a:t>Resident operating system, usually held in low memory with interrupt vector</a:t>
            </a:r>
          </a:p>
          <a:p>
            <a:pPr lvl="1">
              <a:buFont typeface="Wingdings" panose="05000000000000000000" pitchFamily="2" charset="2"/>
              <a:buChar char="q"/>
            </a:pPr>
            <a:r>
              <a:rPr lang="en-US" altLang="en-US" dirty="0"/>
              <a:t>User processes then held in high memory</a:t>
            </a:r>
          </a:p>
          <a:p>
            <a:pPr lvl="1">
              <a:buFont typeface="Wingdings" panose="05000000000000000000" pitchFamily="2" charset="2"/>
              <a:buChar char="q"/>
            </a:pPr>
            <a:r>
              <a:rPr lang="en-US" altLang="en-US" dirty="0"/>
              <a:t>Each process contained in single section of memory that is contiguous to the section containing the next process.</a:t>
            </a:r>
          </a:p>
          <a:p>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p:cNvSpPr>
            <a:spLocks noGrp="1" noChangeArrowheads="1"/>
          </p:cNvSpPr>
          <p:nvPr>
            <p:ph type="title"/>
          </p:nvPr>
        </p:nvSpPr>
        <p:spPr>
          <a:xfrm>
            <a:off x="866775" y="166688"/>
            <a:ext cx="7820025" cy="576262"/>
          </a:xfrm>
        </p:spPr>
        <p:txBody>
          <a:bodyPr/>
          <a:lstStyle/>
          <a:p>
            <a:pPr eaLnBrk="1" hangingPunct="1"/>
            <a:r>
              <a:rPr lang="en-US" altLang="en-US" sz="2400" dirty="0"/>
              <a:t>Memory Protection – A Necessary Digression </a:t>
            </a:r>
          </a:p>
        </p:txBody>
      </p:sp>
      <p:sp>
        <p:nvSpPr>
          <p:cNvPr id="23555" name="Rectangle 1027"/>
          <p:cNvSpPr>
            <a:spLocks noGrp="1" noChangeArrowheads="1"/>
          </p:cNvSpPr>
          <p:nvPr>
            <p:ph type="body" idx="1"/>
          </p:nvPr>
        </p:nvSpPr>
        <p:spPr>
          <a:xfrm>
            <a:off x="919163" y="1093788"/>
            <a:ext cx="7262812" cy="4991100"/>
          </a:xfrm>
        </p:spPr>
        <p:txBody>
          <a:bodyPr/>
          <a:lstStyle/>
          <a:p>
            <a:pPr>
              <a:buFont typeface="Wingdings" panose="05000000000000000000" pitchFamily="2" charset="2"/>
              <a:buChar char="q"/>
            </a:pPr>
            <a:r>
              <a:rPr lang="en-US" altLang="en-US" dirty="0"/>
              <a:t>Relocation registers used to protect user processes from each other, and from changing operating-system code and data</a:t>
            </a:r>
          </a:p>
          <a:p>
            <a:pPr lvl="1">
              <a:buFont typeface="Wingdings" panose="05000000000000000000" pitchFamily="2" charset="2"/>
              <a:buChar char="q"/>
            </a:pPr>
            <a:r>
              <a:rPr lang="en-US" altLang="en-US" dirty="0"/>
              <a:t>Base register contains value of smallest physical address</a:t>
            </a:r>
          </a:p>
          <a:p>
            <a:pPr lvl="1">
              <a:buFont typeface="Wingdings" panose="05000000000000000000" pitchFamily="2" charset="2"/>
              <a:buChar char="q"/>
            </a:pPr>
            <a:r>
              <a:rPr lang="en-US" altLang="en-US" dirty="0"/>
              <a:t>Limit register contains range of logical addresses – each logical address must be less than the limit register </a:t>
            </a:r>
          </a:p>
          <a:p>
            <a:pPr lvl="1">
              <a:buFont typeface="Wingdings" panose="05000000000000000000" pitchFamily="2" charset="2"/>
              <a:buChar char="q"/>
            </a:pPr>
            <a:r>
              <a:rPr lang="en-US" altLang="en-US" dirty="0"/>
              <a:t>MMU maps logical address </a:t>
            </a:r>
            <a:r>
              <a:rPr lang="en-US" altLang="en-US" i="1" dirty="0"/>
              <a:t>dynamically</a:t>
            </a:r>
          </a:p>
          <a:p>
            <a:pPr lvl="1">
              <a:buFont typeface="Wingdings" panose="05000000000000000000" pitchFamily="2" charset="2"/>
              <a:buChar char="q"/>
            </a:pPr>
            <a:r>
              <a:rPr lang="en-US" altLang="en-US" dirty="0"/>
              <a:t>Can then allow actions such as kernel code being </a:t>
            </a:r>
            <a:r>
              <a:rPr lang="en-US" altLang="en-US" b="1" dirty="0">
                <a:solidFill>
                  <a:srgbClr val="0000FF"/>
                </a:solidFill>
              </a:rPr>
              <a:t>transient </a:t>
            </a:r>
            <a:r>
              <a:rPr lang="en-US" altLang="en-US" dirty="0"/>
              <a:t>and kernel changing size</a:t>
            </a:r>
          </a:p>
          <a:p>
            <a:pPr lvl="2">
              <a:buFont typeface="Wingdings" panose="05000000000000000000" pitchFamily="2" charset="2"/>
              <a:buChar char="q"/>
            </a:pPr>
            <a:r>
              <a:rPr lang="en-US" altLang="en-US" dirty="0"/>
              <a:t>This may desirable when device drivers are not commonly used. They do not need to be kept in memory. </a:t>
            </a:r>
          </a:p>
        </p:txBody>
      </p:sp>
      <p:sp>
        <p:nvSpPr>
          <p:cNvPr id="2" name="TextBox 1"/>
          <p:cNvSpPr txBox="1"/>
          <p:nvPr/>
        </p:nvSpPr>
        <p:spPr>
          <a:xfrm>
            <a:off x="1843790" y="5051685"/>
            <a:ext cx="6338185" cy="369332"/>
          </a:xfrm>
          <a:prstGeom prst="rect">
            <a:avLst/>
          </a:prstGeom>
          <a:noFill/>
        </p:spPr>
        <p:txBody>
          <a:bodyPr wrap="square" rtlCol="0">
            <a:spAutoFit/>
          </a:bodyPr>
          <a:lstStyle/>
          <a:p>
            <a:r>
              <a:rPr lang="en-US" dirty="0">
                <a:solidFill>
                  <a:srgbClr val="FF0000"/>
                </a:solidFill>
              </a:rPr>
              <a:t>Let’s see how this works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003300" y="166688"/>
            <a:ext cx="8442325" cy="576262"/>
          </a:xfrm>
        </p:spPr>
        <p:txBody>
          <a:bodyPr/>
          <a:lstStyle/>
          <a:p>
            <a:pPr eaLnBrk="1" hangingPunct="1"/>
            <a:r>
              <a:rPr lang="en-US" altLang="en-US" sz="2400"/>
              <a:t>Hardware Support for Relocation and Limit Registers</a:t>
            </a:r>
          </a:p>
        </p:txBody>
      </p:sp>
      <p:pic>
        <p:nvPicPr>
          <p:cNvPr id="24579"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675" y="1347788"/>
            <a:ext cx="5845175"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828EA-6E4F-4C16-B5F3-0C9D813E6EDF}"/>
              </a:ext>
            </a:extLst>
          </p:cNvPr>
          <p:cNvSpPr>
            <a:spLocks noGrp="1"/>
          </p:cNvSpPr>
          <p:nvPr>
            <p:ph type="title"/>
          </p:nvPr>
        </p:nvSpPr>
        <p:spPr/>
        <p:txBody>
          <a:bodyPr/>
          <a:lstStyle/>
          <a:p>
            <a:r>
              <a:rPr lang="en-US" dirty="0"/>
              <a:t>Memory Allocation </a:t>
            </a:r>
          </a:p>
        </p:txBody>
      </p:sp>
      <p:pic>
        <p:nvPicPr>
          <p:cNvPr id="5" name="Picture 4">
            <a:extLst>
              <a:ext uri="{FF2B5EF4-FFF2-40B4-BE49-F238E27FC236}">
                <a16:creationId xmlns:a16="http://schemas.microsoft.com/office/drawing/2014/main" id="{6FB7F394-8B22-4953-9360-6016476FB7D4}"/>
              </a:ext>
            </a:extLst>
          </p:cNvPr>
          <p:cNvPicPr>
            <a:picLocks noChangeAspect="1"/>
          </p:cNvPicPr>
          <p:nvPr/>
        </p:nvPicPr>
        <p:blipFill>
          <a:blip r:embed="rId2"/>
          <a:stretch>
            <a:fillRect/>
          </a:stretch>
        </p:blipFill>
        <p:spPr>
          <a:xfrm>
            <a:off x="1686604" y="1819743"/>
            <a:ext cx="5523666" cy="3705750"/>
          </a:xfrm>
          <a:prstGeom prst="rect">
            <a:avLst/>
          </a:prstGeom>
        </p:spPr>
      </p:pic>
    </p:spTree>
    <p:extLst>
      <p:ext uri="{BB962C8B-B14F-4D97-AF65-F5344CB8AC3E}">
        <p14:creationId xmlns:p14="http://schemas.microsoft.com/office/powerpoint/2010/main" val="3825760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14400" y="598488"/>
            <a:ext cx="7740650" cy="615950"/>
          </a:xfrm>
        </p:spPr>
        <p:txBody>
          <a:bodyPr/>
          <a:lstStyle/>
          <a:p>
            <a:pPr eaLnBrk="1" hangingPunct="1"/>
            <a:r>
              <a:rPr lang="en-US" altLang="en-US" dirty="0"/>
              <a:t>Multiple-partition Allocation</a:t>
            </a:r>
            <a:br>
              <a:rPr lang="en-US" altLang="en-US" dirty="0"/>
            </a:br>
            <a:endParaRPr lang="en-US" altLang="en-US" dirty="0"/>
          </a:p>
        </p:txBody>
      </p:sp>
      <p:sp>
        <p:nvSpPr>
          <p:cNvPr id="25603" name="Rectangle 3"/>
          <p:cNvSpPr>
            <a:spLocks noGrp="1" noChangeArrowheads="1"/>
          </p:cNvSpPr>
          <p:nvPr>
            <p:ph type="body" idx="1"/>
          </p:nvPr>
        </p:nvSpPr>
        <p:spPr>
          <a:xfrm>
            <a:off x="630161" y="969676"/>
            <a:ext cx="7954276" cy="5056369"/>
          </a:xfrm>
        </p:spPr>
        <p:txBody>
          <a:bodyPr/>
          <a:lstStyle/>
          <a:p>
            <a:pPr>
              <a:buFont typeface="Wingdings" panose="05000000000000000000" pitchFamily="2" charset="2"/>
              <a:buChar char="q"/>
            </a:pPr>
            <a:r>
              <a:rPr lang="en-US" altLang="en-US" dirty="0"/>
              <a:t>Multiple-partition allocation (each partition contains exactly one process)</a:t>
            </a:r>
          </a:p>
          <a:p>
            <a:pPr lvl="1">
              <a:buFont typeface="Wingdings" panose="05000000000000000000" pitchFamily="2" charset="2"/>
              <a:buChar char="q"/>
            </a:pPr>
            <a:r>
              <a:rPr lang="en-US" altLang="en-US" sz="1600" dirty="0"/>
              <a:t>Degree of multiprogramming limited by number of partitions</a:t>
            </a:r>
          </a:p>
          <a:p>
            <a:pPr lvl="1">
              <a:buFont typeface="Wingdings" panose="05000000000000000000" pitchFamily="2" charset="2"/>
              <a:buChar char="q"/>
            </a:pPr>
            <a:r>
              <a:rPr lang="en-US" altLang="en-US" sz="1600" b="1" dirty="0">
                <a:solidFill>
                  <a:srgbClr val="0000FF"/>
                </a:solidFill>
              </a:rPr>
              <a:t>Variable-partition </a:t>
            </a:r>
            <a:r>
              <a:rPr lang="en-US" altLang="en-US" sz="1600" dirty="0"/>
              <a:t>sizes for efficiency (sized to a given process’ needs)</a:t>
            </a:r>
          </a:p>
          <a:p>
            <a:pPr lvl="2">
              <a:buFont typeface="Wingdings" panose="05000000000000000000" pitchFamily="2" charset="2"/>
              <a:buChar char="q"/>
            </a:pPr>
            <a:r>
              <a:rPr lang="en-US" altLang="en-US" sz="1600" dirty="0"/>
              <a:t>System maintains a table of used and available parts of memory</a:t>
            </a:r>
          </a:p>
          <a:p>
            <a:pPr lvl="1">
              <a:buFont typeface="Wingdings" panose="05000000000000000000" pitchFamily="2" charset="2"/>
              <a:buChar char="q"/>
            </a:pPr>
            <a:r>
              <a:rPr lang="en-US" altLang="en-US" sz="1600" b="1" dirty="0">
                <a:solidFill>
                  <a:srgbClr val="0000FF"/>
                </a:solidFill>
              </a:rPr>
              <a:t>Hole</a:t>
            </a:r>
            <a:r>
              <a:rPr lang="en-US" altLang="en-US" sz="1600" dirty="0"/>
              <a:t> – block of available memory; holes of various size are scattered throughout memory</a:t>
            </a:r>
          </a:p>
          <a:p>
            <a:pPr lvl="2">
              <a:buFont typeface="Wingdings" panose="05000000000000000000" pitchFamily="2" charset="2"/>
              <a:buChar char="q"/>
            </a:pPr>
            <a:r>
              <a:rPr lang="en-US" altLang="en-US" sz="1600" dirty="0"/>
              <a:t>Initially, all memory is available for user processes and is considered one large block of available memory – or Hole.</a:t>
            </a:r>
          </a:p>
        </p:txBody>
      </p:sp>
      <p:sp>
        <p:nvSpPr>
          <p:cNvPr id="2" name="TextBox 1"/>
          <p:cNvSpPr txBox="1"/>
          <p:nvPr/>
        </p:nvSpPr>
        <p:spPr>
          <a:xfrm>
            <a:off x="1818861" y="5804452"/>
            <a:ext cx="5078896" cy="369332"/>
          </a:xfrm>
          <a:prstGeom prst="rect">
            <a:avLst/>
          </a:prstGeom>
          <a:noFill/>
        </p:spPr>
        <p:txBody>
          <a:bodyPr wrap="square" rtlCol="0">
            <a:spAutoFit/>
          </a:bodyPr>
          <a:lstStyle/>
          <a:p>
            <a:r>
              <a:rPr lang="en-US" dirty="0">
                <a:solidFill>
                  <a:srgbClr val="FF0000"/>
                </a:solidFill>
              </a:rPr>
              <a:t>Let’s look at an example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3">
                                            <p:txEl>
                                              <p:pRg st="2" end="2"/>
                                            </p:txEl>
                                          </p:spTgt>
                                        </p:tgtEl>
                                        <p:attrNameLst>
                                          <p:attrName>style.visibility</p:attrName>
                                        </p:attrNameLst>
                                      </p:cBhvr>
                                      <p:to>
                                        <p:strVal val="visible"/>
                                      </p:to>
                                    </p:set>
                                    <p:anim calcmode="lin" valueType="num">
                                      <p:cBhvr additive="base">
                                        <p:cTn id="7" dur="500" fill="hold"/>
                                        <p:tgtEl>
                                          <p:spTgt spid="2560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603">
                                            <p:txEl>
                                              <p:pRg st="3" end="3"/>
                                            </p:txEl>
                                          </p:spTgt>
                                        </p:tgtEl>
                                        <p:attrNameLst>
                                          <p:attrName>style.visibility</p:attrName>
                                        </p:attrNameLst>
                                      </p:cBhvr>
                                      <p:to>
                                        <p:strVal val="visible"/>
                                      </p:to>
                                    </p:set>
                                    <p:anim calcmode="lin" valueType="num">
                                      <p:cBhvr additive="base">
                                        <p:cTn id="11" dur="500" fill="hold"/>
                                        <p:tgtEl>
                                          <p:spTgt spid="2560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6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603">
                                            <p:txEl>
                                              <p:pRg st="4" end="4"/>
                                            </p:txEl>
                                          </p:spTgt>
                                        </p:tgtEl>
                                        <p:attrNameLst>
                                          <p:attrName>style.visibility</p:attrName>
                                        </p:attrNameLst>
                                      </p:cBhvr>
                                      <p:to>
                                        <p:strVal val="visible"/>
                                      </p:to>
                                    </p:set>
                                    <p:anim calcmode="lin" valueType="num">
                                      <p:cBhvr additive="base">
                                        <p:cTn id="17" dur="500" fill="hold"/>
                                        <p:tgtEl>
                                          <p:spTgt spid="2560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56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5603">
                                            <p:txEl>
                                              <p:pRg st="5" end="5"/>
                                            </p:txEl>
                                          </p:spTgt>
                                        </p:tgtEl>
                                        <p:attrNameLst>
                                          <p:attrName>style.visibility</p:attrName>
                                        </p:attrNameLst>
                                      </p:cBhvr>
                                      <p:to>
                                        <p:strVal val="visible"/>
                                      </p:to>
                                    </p:set>
                                    <p:animEffect transition="in" filter="fade">
                                      <p:cBhvr>
                                        <p:cTn id="23" dur="1000"/>
                                        <p:tgtEl>
                                          <p:spTgt spid="25603">
                                            <p:txEl>
                                              <p:pRg st="5" end="5"/>
                                            </p:txEl>
                                          </p:spTgt>
                                        </p:tgtEl>
                                      </p:cBhvr>
                                    </p:animEffect>
                                    <p:anim calcmode="lin" valueType="num">
                                      <p:cBhvr>
                                        <p:cTn id="24" dur="1000" fill="hold"/>
                                        <p:tgtEl>
                                          <p:spTgt spid="25603">
                                            <p:txEl>
                                              <p:pRg st="5" end="5"/>
                                            </p:txEl>
                                          </p:spTgt>
                                        </p:tgtEl>
                                        <p:attrNameLst>
                                          <p:attrName>ppt_x</p:attrName>
                                        </p:attrNameLst>
                                      </p:cBhvr>
                                      <p:tavLst>
                                        <p:tav tm="0">
                                          <p:val>
                                            <p:strVal val="#ppt_x"/>
                                          </p:val>
                                        </p:tav>
                                        <p:tav tm="100000">
                                          <p:val>
                                            <p:strVal val="#ppt_x"/>
                                          </p:val>
                                        </p:tav>
                                      </p:tavLst>
                                    </p:anim>
                                    <p:anim calcmode="lin" valueType="num">
                                      <p:cBhvr>
                                        <p:cTn id="25" dur="1000" fill="hold"/>
                                        <p:tgtEl>
                                          <p:spTgt spid="2560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arn(inVertical)">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14400" y="598488"/>
            <a:ext cx="7740650" cy="615950"/>
          </a:xfrm>
        </p:spPr>
        <p:txBody>
          <a:bodyPr/>
          <a:lstStyle/>
          <a:p>
            <a:pPr eaLnBrk="1" hangingPunct="1"/>
            <a:r>
              <a:rPr lang="en-US" altLang="en-US" dirty="0"/>
              <a:t>Multiple-partition Allocation</a:t>
            </a:r>
            <a:br>
              <a:rPr lang="en-US" altLang="en-US" dirty="0"/>
            </a:br>
            <a:endParaRPr lang="en-US" altLang="en-US" dirty="0"/>
          </a:p>
        </p:txBody>
      </p:sp>
      <p:sp>
        <p:nvSpPr>
          <p:cNvPr id="25603" name="Rectangle 3"/>
          <p:cNvSpPr>
            <a:spLocks noGrp="1" noChangeArrowheads="1"/>
          </p:cNvSpPr>
          <p:nvPr>
            <p:ph type="body" idx="1"/>
          </p:nvPr>
        </p:nvSpPr>
        <p:spPr>
          <a:xfrm>
            <a:off x="630161" y="969676"/>
            <a:ext cx="7954276" cy="5056369"/>
          </a:xfrm>
        </p:spPr>
        <p:txBody>
          <a:bodyPr/>
          <a:lstStyle/>
          <a:p>
            <a:pPr lvl="1">
              <a:buFont typeface="Wingdings" panose="05000000000000000000" pitchFamily="2" charset="2"/>
              <a:buChar char="q"/>
            </a:pPr>
            <a:r>
              <a:rPr lang="en-US" altLang="en-US" sz="1600" dirty="0"/>
              <a:t>When a process arrives, it is put on the input queue. </a:t>
            </a:r>
          </a:p>
          <a:p>
            <a:pPr lvl="1">
              <a:buFont typeface="Wingdings" panose="05000000000000000000" pitchFamily="2" charset="2"/>
              <a:buChar char="q"/>
            </a:pPr>
            <a:r>
              <a:rPr lang="en-US" altLang="en-US" sz="1600" dirty="0"/>
              <a:t>Processes on the input queue are allocated either in FCFS order, or the OS can skip large processes when only small holes are available. </a:t>
            </a:r>
          </a:p>
          <a:p>
            <a:pPr lvl="1">
              <a:buFont typeface="Wingdings" panose="05000000000000000000" pitchFamily="2" charset="2"/>
              <a:buChar char="q"/>
            </a:pPr>
            <a:r>
              <a:rPr lang="en-US" altLang="en-US" sz="1600" dirty="0"/>
              <a:t>When it is chosen from the input queue, it is allocated memory from a hole large enough to accommodate it</a:t>
            </a:r>
          </a:p>
          <a:p>
            <a:pPr lvl="1">
              <a:buFont typeface="Wingdings" panose="05000000000000000000" pitchFamily="2" charset="2"/>
              <a:buChar char="q"/>
            </a:pPr>
            <a:r>
              <a:rPr lang="en-US" altLang="en-US" sz="1600" dirty="0"/>
              <a:t>Process exiting frees its partition, adjacent free partitions combined</a:t>
            </a:r>
          </a:p>
          <a:p>
            <a:pPr lvl="2">
              <a:buFont typeface="Wingdings" panose="05000000000000000000" pitchFamily="2" charset="2"/>
              <a:buChar char="q"/>
            </a:pPr>
            <a:r>
              <a:rPr lang="en-US" altLang="en-US" sz="1600" dirty="0"/>
              <a:t>Input queue is revisited now that a larger hole is available</a:t>
            </a:r>
          </a:p>
        </p:txBody>
      </p:sp>
      <p:sp>
        <p:nvSpPr>
          <p:cNvPr id="2" name="TextBox 1"/>
          <p:cNvSpPr txBox="1"/>
          <p:nvPr/>
        </p:nvSpPr>
        <p:spPr>
          <a:xfrm>
            <a:off x="1818861" y="5804452"/>
            <a:ext cx="5078896" cy="369332"/>
          </a:xfrm>
          <a:prstGeom prst="rect">
            <a:avLst/>
          </a:prstGeom>
          <a:noFill/>
        </p:spPr>
        <p:txBody>
          <a:bodyPr wrap="square" rtlCol="0">
            <a:spAutoFit/>
          </a:bodyPr>
          <a:lstStyle/>
          <a:p>
            <a:r>
              <a:rPr lang="en-US" dirty="0">
                <a:solidFill>
                  <a:srgbClr val="FF0000"/>
                </a:solidFill>
              </a:rPr>
              <a:t>Let’s look at an example</a:t>
            </a:r>
          </a:p>
        </p:txBody>
      </p:sp>
    </p:spTree>
    <p:extLst>
      <p:ext uri="{BB962C8B-B14F-4D97-AF65-F5344CB8AC3E}">
        <p14:creationId xmlns:p14="http://schemas.microsoft.com/office/powerpoint/2010/main" val="122200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 calcmode="lin" valueType="num">
                                      <p:cBhvr additive="base">
                                        <p:cTn id="7" dur="500" fill="hold"/>
                                        <p:tgtEl>
                                          <p:spTgt spid="256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603">
                                            <p:txEl>
                                              <p:pRg st="1" end="1"/>
                                            </p:txEl>
                                          </p:spTgt>
                                        </p:tgtEl>
                                        <p:attrNameLst>
                                          <p:attrName>style.visibility</p:attrName>
                                        </p:attrNameLst>
                                      </p:cBhvr>
                                      <p:to>
                                        <p:strVal val="visible"/>
                                      </p:to>
                                    </p:set>
                                    <p:anim calcmode="lin" valueType="num">
                                      <p:cBhvr additive="base">
                                        <p:cTn id="13" dur="500" fill="hold"/>
                                        <p:tgtEl>
                                          <p:spTgt spid="256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603">
                                            <p:txEl>
                                              <p:pRg st="2" end="2"/>
                                            </p:txEl>
                                          </p:spTgt>
                                        </p:tgtEl>
                                        <p:attrNameLst>
                                          <p:attrName>style.visibility</p:attrName>
                                        </p:attrNameLst>
                                      </p:cBhvr>
                                      <p:to>
                                        <p:strVal val="visible"/>
                                      </p:to>
                                    </p:set>
                                    <p:anim calcmode="lin" valueType="num">
                                      <p:cBhvr additive="base">
                                        <p:cTn id="19" dur="500" fill="hold"/>
                                        <p:tgtEl>
                                          <p:spTgt spid="256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6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603">
                                            <p:txEl>
                                              <p:pRg st="3" end="3"/>
                                            </p:txEl>
                                          </p:spTgt>
                                        </p:tgtEl>
                                        <p:attrNameLst>
                                          <p:attrName>style.visibility</p:attrName>
                                        </p:attrNameLst>
                                      </p:cBhvr>
                                      <p:to>
                                        <p:strVal val="visible"/>
                                      </p:to>
                                    </p:set>
                                    <p:anim calcmode="lin" valueType="num">
                                      <p:cBhvr additive="base">
                                        <p:cTn id="25" dur="500" fill="hold"/>
                                        <p:tgtEl>
                                          <p:spTgt spid="2560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60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5603">
                                            <p:txEl>
                                              <p:pRg st="4" end="4"/>
                                            </p:txEl>
                                          </p:spTgt>
                                        </p:tgtEl>
                                        <p:attrNameLst>
                                          <p:attrName>style.visibility</p:attrName>
                                        </p:attrNameLst>
                                      </p:cBhvr>
                                      <p:to>
                                        <p:strVal val="visible"/>
                                      </p:to>
                                    </p:set>
                                    <p:anim calcmode="lin" valueType="num">
                                      <p:cBhvr additive="base">
                                        <p:cTn id="29" dur="500" fill="hold"/>
                                        <p:tgtEl>
                                          <p:spTgt spid="2560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56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barn(inVertical)">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14400" y="598488"/>
            <a:ext cx="7740650" cy="615950"/>
          </a:xfrm>
        </p:spPr>
        <p:txBody>
          <a:bodyPr/>
          <a:lstStyle/>
          <a:p>
            <a:pPr eaLnBrk="1" hangingPunct="1"/>
            <a:r>
              <a:rPr lang="en-US" altLang="en-US" dirty="0"/>
              <a:t>Multiple-partition Allocation</a:t>
            </a:r>
            <a:br>
              <a:rPr lang="en-US" altLang="en-US" dirty="0"/>
            </a:br>
            <a:endParaRPr lang="en-US" altLang="en-US" dirty="0"/>
          </a:p>
        </p:txBody>
      </p:sp>
      <p:pic>
        <p:nvPicPr>
          <p:cNvPr id="2560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44626" y="2124648"/>
            <a:ext cx="6675437"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5763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125413"/>
            <a:ext cx="8229600" cy="576262"/>
          </a:xfrm>
        </p:spPr>
        <p:txBody>
          <a:bodyPr/>
          <a:lstStyle/>
          <a:p>
            <a:pPr eaLnBrk="1" hangingPunct="1"/>
            <a:r>
              <a:rPr lang="en-US" altLang="en-US"/>
              <a:t>Objectives</a:t>
            </a:r>
          </a:p>
        </p:txBody>
      </p:sp>
      <p:sp>
        <p:nvSpPr>
          <p:cNvPr id="5123" name="Rectangle 3"/>
          <p:cNvSpPr>
            <a:spLocks noGrp="1" noChangeArrowheads="1"/>
          </p:cNvSpPr>
          <p:nvPr>
            <p:ph type="body" idx="1"/>
          </p:nvPr>
        </p:nvSpPr>
        <p:spPr>
          <a:xfrm>
            <a:off x="890587" y="1171575"/>
            <a:ext cx="7462837" cy="4440238"/>
          </a:xfrm>
        </p:spPr>
        <p:txBody>
          <a:bodyPr/>
          <a:lstStyle/>
          <a:p>
            <a:pPr>
              <a:buFont typeface="Wingdings" panose="05000000000000000000" pitchFamily="2" charset="2"/>
              <a:buChar char="q"/>
            </a:pPr>
            <a:r>
              <a:rPr lang="en-US" altLang="en-US" dirty="0"/>
              <a:t>To provide a detailed description of various ways of organizing memory hardware</a:t>
            </a:r>
          </a:p>
          <a:p>
            <a:pPr>
              <a:buFont typeface="Wingdings" panose="05000000000000000000" pitchFamily="2" charset="2"/>
              <a:buChar char="q"/>
            </a:pPr>
            <a:r>
              <a:rPr lang="en-US" altLang="en-US" dirty="0"/>
              <a:t>To discuss various memory-management techniques, including paging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260475" y="198438"/>
            <a:ext cx="7772400" cy="576262"/>
          </a:xfrm>
        </p:spPr>
        <p:txBody>
          <a:bodyPr/>
          <a:lstStyle/>
          <a:p>
            <a:pPr eaLnBrk="1" hangingPunct="1"/>
            <a:r>
              <a:rPr lang="en-US" altLang="en-US"/>
              <a:t>Dynamic Storage-Allocation Problem</a:t>
            </a:r>
          </a:p>
        </p:txBody>
      </p:sp>
      <p:sp>
        <p:nvSpPr>
          <p:cNvPr id="26627" name="Rectangle 3"/>
          <p:cNvSpPr>
            <a:spLocks noGrp="1" noChangeArrowheads="1"/>
          </p:cNvSpPr>
          <p:nvPr>
            <p:ph type="body" idx="1"/>
          </p:nvPr>
        </p:nvSpPr>
        <p:spPr>
          <a:xfrm>
            <a:off x="1179513" y="1709738"/>
            <a:ext cx="7062787" cy="3624262"/>
          </a:xfrm>
        </p:spPr>
        <p:txBody>
          <a:bodyPr/>
          <a:lstStyle/>
          <a:p>
            <a:pPr>
              <a:lnSpc>
                <a:spcPct val="90000"/>
              </a:lnSpc>
              <a:buFont typeface="Wingdings" panose="05000000000000000000" pitchFamily="2" charset="2"/>
              <a:buChar char="q"/>
            </a:pPr>
            <a:r>
              <a:rPr lang="en-US" altLang="en-US" b="1" dirty="0">
                <a:solidFill>
                  <a:srgbClr val="3366FF"/>
                </a:solidFill>
              </a:rPr>
              <a:t>First-fit</a:t>
            </a:r>
            <a:r>
              <a:rPr lang="en-US" altLang="en-US" dirty="0"/>
              <a:t>:  Allocate the </a:t>
            </a:r>
            <a:r>
              <a:rPr lang="en-US" altLang="en-US" b="1" i="1" dirty="0"/>
              <a:t>first</a:t>
            </a:r>
            <a:r>
              <a:rPr lang="en-US" altLang="en-US" dirty="0"/>
              <a:t> hole that is big enough</a:t>
            </a:r>
          </a:p>
          <a:p>
            <a:pPr>
              <a:lnSpc>
                <a:spcPct val="90000"/>
              </a:lnSpc>
              <a:buFont typeface="Wingdings" panose="05000000000000000000" pitchFamily="2" charset="2"/>
              <a:buChar char="q"/>
            </a:pPr>
            <a:endParaRPr lang="en-US" altLang="en-US" dirty="0"/>
          </a:p>
          <a:p>
            <a:pPr>
              <a:lnSpc>
                <a:spcPct val="90000"/>
              </a:lnSpc>
              <a:buFont typeface="Wingdings" panose="05000000000000000000" pitchFamily="2" charset="2"/>
              <a:buChar char="q"/>
            </a:pPr>
            <a:r>
              <a:rPr lang="en-US" altLang="en-US" b="1" dirty="0">
                <a:solidFill>
                  <a:srgbClr val="3366FF"/>
                </a:solidFill>
              </a:rPr>
              <a:t>Best-fit</a:t>
            </a:r>
            <a:r>
              <a:rPr lang="en-US" altLang="en-US" dirty="0"/>
              <a:t>:  Allocate the </a:t>
            </a:r>
            <a:r>
              <a:rPr lang="en-US" altLang="en-US" b="1" i="1" dirty="0"/>
              <a:t>smallest</a:t>
            </a:r>
            <a:r>
              <a:rPr lang="en-US" altLang="en-US" dirty="0"/>
              <a:t> hole that is big enough; </a:t>
            </a:r>
          </a:p>
          <a:p>
            <a:pPr lvl="1">
              <a:lnSpc>
                <a:spcPct val="90000"/>
              </a:lnSpc>
              <a:buFont typeface="Wingdings" panose="05000000000000000000" pitchFamily="2" charset="2"/>
              <a:buChar char="q"/>
            </a:pPr>
            <a:r>
              <a:rPr lang="en-US" altLang="en-US" dirty="0"/>
              <a:t>Must search entire list, unless ordered by size  </a:t>
            </a:r>
          </a:p>
          <a:p>
            <a:pPr lvl="1">
              <a:lnSpc>
                <a:spcPct val="90000"/>
              </a:lnSpc>
              <a:buFont typeface="Wingdings" panose="05000000000000000000" pitchFamily="2" charset="2"/>
              <a:buChar char="q"/>
            </a:pPr>
            <a:r>
              <a:rPr lang="en-US" altLang="en-US" dirty="0"/>
              <a:t>Produces the smallest leftover hole</a:t>
            </a:r>
          </a:p>
          <a:p>
            <a:pPr lvl="1">
              <a:lnSpc>
                <a:spcPct val="90000"/>
              </a:lnSpc>
              <a:buFont typeface="Wingdings" panose="05000000000000000000" pitchFamily="2" charset="2"/>
              <a:buChar char="q"/>
            </a:pPr>
            <a:endParaRPr lang="en-US" altLang="en-US" dirty="0"/>
          </a:p>
          <a:p>
            <a:pPr>
              <a:lnSpc>
                <a:spcPct val="90000"/>
              </a:lnSpc>
              <a:buFont typeface="Wingdings" panose="05000000000000000000" pitchFamily="2" charset="2"/>
              <a:buChar char="q"/>
            </a:pPr>
            <a:r>
              <a:rPr lang="en-US" altLang="en-US" b="1" dirty="0">
                <a:solidFill>
                  <a:srgbClr val="3366FF"/>
                </a:solidFill>
              </a:rPr>
              <a:t>Worst-fit</a:t>
            </a:r>
            <a:r>
              <a:rPr lang="en-US" altLang="en-US" dirty="0"/>
              <a:t>:  Allocate the </a:t>
            </a:r>
            <a:r>
              <a:rPr lang="en-US" altLang="en-US" b="1" i="1" dirty="0"/>
              <a:t>largest</a:t>
            </a:r>
            <a:r>
              <a:rPr lang="en-US" altLang="en-US" dirty="0"/>
              <a:t> hole; must also search entire list  </a:t>
            </a:r>
          </a:p>
          <a:p>
            <a:pPr lvl="1">
              <a:lnSpc>
                <a:spcPct val="90000"/>
              </a:lnSpc>
              <a:buFont typeface="Wingdings" panose="05000000000000000000" pitchFamily="2" charset="2"/>
              <a:buChar char="q"/>
            </a:pPr>
            <a:r>
              <a:rPr lang="en-US" altLang="en-US" dirty="0"/>
              <a:t>Produces the largest leftover hole</a:t>
            </a:r>
          </a:p>
        </p:txBody>
      </p:sp>
      <p:sp>
        <p:nvSpPr>
          <p:cNvPr id="26628" name="Text Box 4"/>
          <p:cNvSpPr txBox="1">
            <a:spLocks noChangeArrowheads="1"/>
          </p:cNvSpPr>
          <p:nvPr/>
        </p:nvSpPr>
        <p:spPr bwMode="auto">
          <a:xfrm>
            <a:off x="919163" y="1169988"/>
            <a:ext cx="6108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spcBef>
                <a:spcPct val="50000"/>
              </a:spcBef>
            </a:pPr>
            <a:r>
              <a:rPr lang="en-US" altLang="en-US" dirty="0">
                <a:latin typeface="Helvetica" panose="020B0604020202020204" pitchFamily="34" charset="0"/>
              </a:rPr>
              <a:t>How to satisfy a request of size </a:t>
            </a:r>
            <a:r>
              <a:rPr lang="en-US" altLang="en-US" b="1" i="1" dirty="0">
                <a:latin typeface="Helvetica" panose="020B0604020202020204" pitchFamily="34" charset="0"/>
              </a:rPr>
              <a:t>n</a:t>
            </a:r>
            <a:r>
              <a:rPr lang="en-US" altLang="en-US" dirty="0">
                <a:latin typeface="Helvetica" panose="020B0604020202020204" pitchFamily="34" charset="0"/>
              </a:rPr>
              <a:t> from a list of free holes?</a:t>
            </a:r>
          </a:p>
        </p:txBody>
      </p:sp>
      <p:sp>
        <p:nvSpPr>
          <p:cNvPr id="26629" name="Text Box 5"/>
          <p:cNvSpPr txBox="1">
            <a:spLocks noChangeArrowheads="1"/>
          </p:cNvSpPr>
          <p:nvPr/>
        </p:nvSpPr>
        <p:spPr bwMode="auto">
          <a:xfrm>
            <a:off x="1046163" y="4413357"/>
            <a:ext cx="7600950" cy="106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spcBef>
                <a:spcPct val="50000"/>
              </a:spcBef>
            </a:pPr>
            <a:r>
              <a:rPr lang="en-US" altLang="en-US" dirty="0">
                <a:latin typeface="Helvetica" panose="020B0604020202020204" pitchFamily="34" charset="0"/>
              </a:rPr>
              <a:t>First-fit and best-fit better than worst-fit in terms of speed and storage utilization</a:t>
            </a:r>
          </a:p>
          <a:p>
            <a:pPr>
              <a:spcBef>
                <a:spcPct val="50000"/>
              </a:spcBef>
            </a:pPr>
            <a:r>
              <a:rPr lang="en-US" altLang="en-US" dirty="0">
                <a:latin typeface="Helvetica" panose="020B0604020202020204" pitchFamily="34" charset="0"/>
              </a:rPr>
              <a:t>First-fit is generally faster than the others</a:t>
            </a:r>
            <a:r>
              <a:rPr lang="en-US" altLang="en-US" dirty="0">
                <a:solidFill>
                  <a:srgbClr val="FF0000"/>
                </a:solidFill>
                <a:latin typeface="Helvetica" panose="020B0604020202020204" pitchFamily="34" charset="0"/>
              </a:rPr>
              <a:t>.. Why?</a:t>
            </a:r>
          </a:p>
        </p:txBody>
      </p:sp>
      <p:sp>
        <p:nvSpPr>
          <p:cNvPr id="2" name="TextBox 1"/>
          <p:cNvSpPr txBox="1"/>
          <p:nvPr/>
        </p:nvSpPr>
        <p:spPr>
          <a:xfrm>
            <a:off x="1046163" y="5696262"/>
            <a:ext cx="6523870" cy="369332"/>
          </a:xfrm>
          <a:prstGeom prst="rect">
            <a:avLst/>
          </a:prstGeom>
          <a:noFill/>
        </p:spPr>
        <p:txBody>
          <a:bodyPr wrap="square" rtlCol="0">
            <a:spAutoFit/>
          </a:bodyPr>
          <a:lstStyle/>
          <a:p>
            <a:r>
              <a:rPr lang="en-US" dirty="0">
                <a:solidFill>
                  <a:srgbClr val="FF0000"/>
                </a:solidFill>
              </a:rPr>
              <a:t>Let’s look at an example….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260475" y="198438"/>
            <a:ext cx="7772400" cy="576262"/>
          </a:xfrm>
        </p:spPr>
        <p:txBody>
          <a:bodyPr/>
          <a:lstStyle/>
          <a:p>
            <a:pPr eaLnBrk="1" hangingPunct="1"/>
            <a:r>
              <a:rPr lang="en-US" altLang="en-US" dirty="0"/>
              <a:t>Dynamic Storage-Allocation Problem</a:t>
            </a:r>
          </a:p>
        </p:txBody>
      </p:sp>
      <p:sp>
        <p:nvSpPr>
          <p:cNvPr id="2" name="Content Placeholder 1"/>
          <p:cNvSpPr>
            <a:spLocks noGrp="1"/>
          </p:cNvSpPr>
          <p:nvPr>
            <p:ph idx="1"/>
          </p:nvPr>
        </p:nvSpPr>
        <p:spPr>
          <a:xfrm>
            <a:off x="611580" y="1233488"/>
            <a:ext cx="8229600" cy="4530725"/>
          </a:xfrm>
        </p:spPr>
        <p:txBody>
          <a:bodyPr/>
          <a:lstStyle/>
          <a:p>
            <a:pPr marL="0" indent="0">
              <a:buNone/>
            </a:pPr>
            <a:r>
              <a:rPr lang="en-US" dirty="0"/>
              <a:t>For example, suppose a memory manager currently has a list of unallocated blocks of 6KB, 14KB, 19KB, 11KB, and 13KB blocks. </a:t>
            </a:r>
          </a:p>
          <a:p>
            <a:pPr marL="0" indent="0">
              <a:buNone/>
            </a:pPr>
            <a:r>
              <a:rPr lang="en-US" dirty="0"/>
              <a:t>If a process arrives requiring 12KB:</a:t>
            </a:r>
          </a:p>
          <a:p>
            <a:r>
              <a:rPr lang="en-US" dirty="0"/>
              <a:t>The </a:t>
            </a:r>
            <a:r>
              <a:rPr lang="en-US" b="1" dirty="0"/>
              <a:t>best-fit strategy </a:t>
            </a:r>
            <a:r>
              <a:rPr lang="en-US" dirty="0"/>
              <a:t>will allocate 12KB of the 13KB block to the process.</a:t>
            </a:r>
          </a:p>
          <a:p>
            <a:r>
              <a:rPr lang="en-US" dirty="0"/>
              <a:t>The </a:t>
            </a:r>
            <a:r>
              <a:rPr lang="en-US" b="1" dirty="0"/>
              <a:t>worst fit strategy</a:t>
            </a:r>
            <a:r>
              <a:rPr lang="en-US" dirty="0"/>
              <a:t> will allocate 12KB of the 19KB block to the process, leaving a 7KB block for future use.</a:t>
            </a:r>
            <a:endParaRPr lang="en-US" altLang="en-US" dirty="0">
              <a:latin typeface="Helvetica" panose="020B0604020202020204" pitchFamily="34" charset="0"/>
            </a:endParaRPr>
          </a:p>
          <a:p>
            <a:pPr lvl="1"/>
            <a:r>
              <a:rPr lang="en-US" dirty="0"/>
              <a:t>The memory manager places a process in the largest block of unallocated memory available. </a:t>
            </a:r>
          </a:p>
          <a:p>
            <a:pPr lvl="1"/>
            <a:r>
              <a:rPr lang="en-US" dirty="0"/>
              <a:t>The idea is that this placement will create the largest hole </a:t>
            </a:r>
            <a:r>
              <a:rPr lang="en-US" b="1" i="1" u="sng" dirty="0"/>
              <a:t>after</a:t>
            </a:r>
            <a:r>
              <a:rPr lang="en-US" dirty="0"/>
              <a:t> the allocations, thus increasing the possibility that, compared to best fit, another process can use the remaining space. </a:t>
            </a:r>
          </a:p>
          <a:p>
            <a:r>
              <a:rPr lang="en-US" dirty="0"/>
              <a:t>The </a:t>
            </a:r>
            <a:r>
              <a:rPr lang="en-US" b="1" dirty="0"/>
              <a:t>first-fit strategy </a:t>
            </a:r>
            <a:r>
              <a:rPr lang="en-US" dirty="0"/>
              <a:t>will allocate 12KB of the 14KB block to the process.</a:t>
            </a:r>
          </a:p>
          <a:p>
            <a:pPr lvl="1"/>
            <a:r>
              <a:rPr lang="en-US" dirty="0"/>
              <a:t>There may be many holes in the memory, so the operating system, to reduce the amount of time it spends analyzing the available spaces, begins at the start of primary memory and allocates memory from the first hole it encounters large enough to satisfy the request. </a:t>
            </a:r>
          </a:p>
        </p:txBody>
      </p:sp>
    </p:spTree>
    <p:extLst>
      <p:ext uri="{BB962C8B-B14F-4D97-AF65-F5344CB8AC3E}">
        <p14:creationId xmlns:p14="http://schemas.microsoft.com/office/powerpoint/2010/main" val="113211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Dynamic Storage-Allocation</a:t>
            </a:r>
            <a:endParaRPr lang="en-US" dirty="0"/>
          </a:p>
        </p:txBody>
      </p:sp>
      <p:pic>
        <p:nvPicPr>
          <p:cNvPr id="5" name="Picture 4"/>
          <p:cNvPicPr>
            <a:picLocks noChangeAspect="1"/>
          </p:cNvPicPr>
          <p:nvPr/>
        </p:nvPicPr>
        <p:blipFill>
          <a:blip r:embed="rId2"/>
          <a:stretch>
            <a:fillRect/>
          </a:stretch>
        </p:blipFill>
        <p:spPr>
          <a:xfrm>
            <a:off x="389743" y="1130069"/>
            <a:ext cx="8394492" cy="2569607"/>
          </a:xfrm>
          <a:prstGeom prst="rect">
            <a:avLst/>
          </a:prstGeom>
        </p:spPr>
      </p:pic>
      <p:sp>
        <p:nvSpPr>
          <p:cNvPr id="6" name="TextBox 5"/>
          <p:cNvSpPr txBox="1"/>
          <p:nvPr/>
        </p:nvSpPr>
        <p:spPr>
          <a:xfrm>
            <a:off x="457200" y="3975670"/>
            <a:ext cx="8012243"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t>Notice in the diagram above that the Best fit and First fit strategies both leave a tiny segment of memory unallocated just beyond the new process. </a:t>
            </a:r>
          </a:p>
          <a:p>
            <a:pPr marL="285750" indent="-285750">
              <a:buFont typeface="Arial" panose="020B0604020202020204" pitchFamily="34" charset="0"/>
              <a:buChar char="•"/>
            </a:pPr>
            <a:r>
              <a:rPr lang="en-US" sz="1600" dirty="0"/>
              <a:t>Since the amount of memory is small, it is not likely that any new processes can be loaded here. </a:t>
            </a:r>
          </a:p>
          <a:p>
            <a:pPr marL="285750" indent="-285750">
              <a:buFont typeface="Arial" panose="020B0604020202020204" pitchFamily="34" charset="0"/>
              <a:buChar char="•"/>
            </a:pPr>
            <a:r>
              <a:rPr lang="en-US" sz="1600" dirty="0"/>
              <a:t>This condition of splitting primary memory into segments as the memory is allocated and deallocated is known as </a:t>
            </a:r>
            <a:r>
              <a:rPr lang="en-US" sz="1600" i="1" dirty="0"/>
              <a:t>fragmentation</a:t>
            </a:r>
            <a:r>
              <a:rPr lang="en-US" sz="1600" dirty="0"/>
              <a:t>. </a:t>
            </a:r>
          </a:p>
          <a:p>
            <a:pPr marL="285750" indent="-285750">
              <a:buFont typeface="Arial" panose="020B0604020202020204" pitchFamily="34" charset="0"/>
              <a:buChar char="•"/>
            </a:pPr>
            <a:r>
              <a:rPr lang="en-US" sz="1600" dirty="0"/>
              <a:t>The Worst fit strategy attempts to reduce the problem of fragmentation by allocating the largest fragments to new processes. Thus, a larger amount of space will be left as seen in the diagram above.</a:t>
            </a:r>
          </a:p>
        </p:txBody>
      </p:sp>
    </p:spTree>
    <p:extLst>
      <p:ext uri="{BB962C8B-B14F-4D97-AF65-F5344CB8AC3E}">
        <p14:creationId xmlns:p14="http://schemas.microsoft.com/office/powerpoint/2010/main" val="4188119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ChangeArrowheads="1"/>
          </p:cNvSpPr>
          <p:nvPr>
            <p:ph type="title"/>
          </p:nvPr>
        </p:nvSpPr>
        <p:spPr>
          <a:xfrm>
            <a:off x="855663" y="152400"/>
            <a:ext cx="7831137" cy="576263"/>
          </a:xfrm>
        </p:spPr>
        <p:txBody>
          <a:bodyPr/>
          <a:lstStyle/>
          <a:p>
            <a:pPr eaLnBrk="1" hangingPunct="1"/>
            <a:r>
              <a:rPr lang="en-US" altLang="en-US"/>
              <a:t>Fragmentation</a:t>
            </a:r>
          </a:p>
        </p:txBody>
      </p:sp>
      <p:sp>
        <p:nvSpPr>
          <p:cNvPr id="27651" name="Rectangle 1027"/>
          <p:cNvSpPr>
            <a:spLocks noGrp="1" noChangeArrowheads="1"/>
          </p:cNvSpPr>
          <p:nvPr>
            <p:ph type="body" idx="1"/>
          </p:nvPr>
        </p:nvSpPr>
        <p:spPr>
          <a:xfrm>
            <a:off x="950913" y="1114425"/>
            <a:ext cx="7592586" cy="4999038"/>
          </a:xfrm>
        </p:spPr>
        <p:txBody>
          <a:bodyPr/>
          <a:lstStyle/>
          <a:p>
            <a:pPr>
              <a:buFont typeface="Wingdings" panose="05000000000000000000" pitchFamily="2" charset="2"/>
              <a:buChar char="q"/>
            </a:pPr>
            <a:r>
              <a:rPr lang="en-US" altLang="en-US" b="1" dirty="0">
                <a:solidFill>
                  <a:srgbClr val="3366FF"/>
                </a:solidFill>
              </a:rPr>
              <a:t>External Fragmentation</a:t>
            </a:r>
            <a:r>
              <a:rPr lang="en-US" altLang="en-US" dirty="0">
                <a:solidFill>
                  <a:srgbClr val="3366FF"/>
                </a:solidFill>
              </a:rPr>
              <a:t> </a:t>
            </a:r>
            <a:r>
              <a:rPr lang="en-US" altLang="en-US" dirty="0"/>
              <a:t>– total memory space exists to satisfy a request, but it is not contiguous </a:t>
            </a:r>
          </a:p>
          <a:p>
            <a:pPr lvl="1">
              <a:buFont typeface="Wingdings" panose="05000000000000000000" pitchFamily="2" charset="2"/>
              <a:buChar char="q"/>
            </a:pPr>
            <a:r>
              <a:rPr lang="en-US" altLang="en-US" dirty="0">
                <a:cs typeface="ＭＳ Ｐゴシック" charset="-128"/>
              </a:rPr>
              <a:t>First fit and best fit suffer from this.</a:t>
            </a:r>
          </a:p>
          <a:p>
            <a:pPr>
              <a:buFont typeface="Wingdings" panose="05000000000000000000" pitchFamily="2" charset="2"/>
              <a:buChar char="q"/>
            </a:pPr>
            <a:r>
              <a:rPr lang="en-US" altLang="en-US" dirty="0"/>
              <a:t>First fit analysis reveals that given </a:t>
            </a:r>
            <a:r>
              <a:rPr lang="en-US" altLang="en-US" i="1" dirty="0"/>
              <a:t>N</a:t>
            </a:r>
            <a:r>
              <a:rPr lang="en-US" altLang="en-US" dirty="0"/>
              <a:t> blocks allocated, 0.5 </a:t>
            </a:r>
            <a:r>
              <a:rPr lang="en-US" altLang="en-US" i="1" dirty="0"/>
              <a:t>N</a:t>
            </a:r>
            <a:r>
              <a:rPr lang="en-US" altLang="en-US" dirty="0"/>
              <a:t> blocks lost to fragmentation</a:t>
            </a:r>
          </a:p>
          <a:p>
            <a:pPr lvl="1">
              <a:buFont typeface="Wingdings" panose="05000000000000000000" pitchFamily="2" charset="2"/>
              <a:buChar char="q"/>
            </a:pPr>
            <a:r>
              <a:rPr lang="en-US" altLang="en-US" dirty="0"/>
              <a:t>That means that 1/3 may be unusable -&gt; aka </a:t>
            </a:r>
            <a:r>
              <a:rPr lang="en-US" altLang="en-US" b="1" dirty="0">
                <a:solidFill>
                  <a:srgbClr val="3366FF"/>
                </a:solidFill>
              </a:rPr>
              <a:t>50-percent rule</a:t>
            </a:r>
          </a:p>
          <a:p>
            <a:pPr>
              <a:buFont typeface="Wingdings" panose="05000000000000000000" pitchFamily="2" charset="2"/>
              <a:buChar char="q"/>
            </a:pPr>
            <a:r>
              <a:rPr lang="en-US" altLang="en-US" b="1" dirty="0">
                <a:solidFill>
                  <a:srgbClr val="3366FF"/>
                </a:solidFill>
              </a:rPr>
              <a:t>Internal Fragmentation</a:t>
            </a:r>
            <a:r>
              <a:rPr lang="en-US" altLang="en-US" dirty="0">
                <a:solidFill>
                  <a:srgbClr val="3366FF"/>
                </a:solidFill>
              </a:rPr>
              <a:t> </a:t>
            </a:r>
            <a:r>
              <a:rPr lang="en-US" altLang="en-US" dirty="0"/>
              <a:t>– </a:t>
            </a:r>
          </a:p>
          <a:p>
            <a:pPr lvl="1">
              <a:buFont typeface="Wingdings" panose="05000000000000000000" pitchFamily="2" charset="2"/>
              <a:buChar char="q"/>
            </a:pPr>
            <a:r>
              <a:rPr lang="en-US" altLang="en-US" dirty="0"/>
              <a:t>memory is allocated in fixed blocks. </a:t>
            </a:r>
          </a:p>
          <a:p>
            <a:pPr lvl="1">
              <a:buFont typeface="Wingdings" panose="05000000000000000000" pitchFamily="2" charset="2"/>
              <a:buChar char="q"/>
            </a:pPr>
            <a:r>
              <a:rPr lang="en-US" altLang="en-US" dirty="0"/>
              <a:t>allocated memory may be slightly larger than requested memory;</a:t>
            </a:r>
          </a:p>
          <a:p>
            <a:pPr lvl="1">
              <a:buFont typeface="Wingdings" panose="05000000000000000000" pitchFamily="2" charset="2"/>
              <a:buChar char="q"/>
            </a:pPr>
            <a:r>
              <a:rPr lang="en-US" altLang="en-US" dirty="0"/>
              <a:t>this size difference is memory </a:t>
            </a:r>
            <a:r>
              <a:rPr lang="en-US" altLang="en-US" i="1" dirty="0"/>
              <a:t>internal</a:t>
            </a:r>
            <a:r>
              <a:rPr lang="en-US" altLang="en-US" dirty="0"/>
              <a:t> to a partition, but not being used</a:t>
            </a:r>
          </a:p>
          <a:p>
            <a:pPr lvl="1">
              <a:buFont typeface="Wingdings" panose="05000000000000000000" pitchFamily="2" charset="2"/>
              <a:buChar char="q"/>
            </a:pPr>
            <a:r>
              <a:rPr lang="en-US" altLang="en-US" dirty="0"/>
              <a:t>An 18,464 byte process is allocated 2 blocks of 9,240 each.</a:t>
            </a:r>
            <a:br>
              <a:rPr lang="en-US" altLang="en-US" dirty="0"/>
            </a:br>
            <a:r>
              <a:rPr lang="en-US" altLang="en-US" dirty="0"/>
              <a:t>The additional 16 bytes would be the internal fragmentation.,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136525"/>
            <a:ext cx="8229600" cy="576263"/>
          </a:xfrm>
        </p:spPr>
        <p:txBody>
          <a:bodyPr/>
          <a:lstStyle/>
          <a:p>
            <a:r>
              <a:rPr lang="en-US" altLang="en-US"/>
              <a:t>Fragmentation (Cont.)</a:t>
            </a:r>
          </a:p>
        </p:txBody>
      </p:sp>
      <p:sp>
        <p:nvSpPr>
          <p:cNvPr id="28675" name="Content Placeholder 2"/>
          <p:cNvSpPr>
            <a:spLocks noGrp="1"/>
          </p:cNvSpPr>
          <p:nvPr>
            <p:ph idx="1"/>
          </p:nvPr>
        </p:nvSpPr>
        <p:spPr>
          <a:xfrm>
            <a:off x="901700" y="1154113"/>
            <a:ext cx="6959600" cy="4530725"/>
          </a:xfrm>
        </p:spPr>
        <p:txBody>
          <a:bodyPr/>
          <a:lstStyle/>
          <a:p>
            <a:pPr>
              <a:buFont typeface="Wingdings" panose="05000000000000000000" pitchFamily="2" charset="2"/>
              <a:buChar char="q"/>
            </a:pPr>
            <a:r>
              <a:rPr lang="en-US" altLang="en-US" dirty="0"/>
              <a:t>Reduce external fragmentation by </a:t>
            </a:r>
            <a:r>
              <a:rPr lang="en-US" altLang="en-US" b="1" dirty="0">
                <a:solidFill>
                  <a:srgbClr val="3366FF"/>
                </a:solidFill>
              </a:rPr>
              <a:t>compaction</a:t>
            </a:r>
          </a:p>
          <a:p>
            <a:pPr lvl="1">
              <a:buFont typeface="Wingdings" panose="05000000000000000000" pitchFamily="2" charset="2"/>
              <a:buChar char="q"/>
            </a:pPr>
            <a:r>
              <a:rPr lang="en-US" altLang="en-US" dirty="0"/>
              <a:t>Shuffle memory contents to place all free memory together in one large block</a:t>
            </a:r>
          </a:p>
          <a:p>
            <a:pPr lvl="1">
              <a:buFont typeface="Wingdings" panose="05000000000000000000" pitchFamily="2" charset="2"/>
              <a:buChar char="q"/>
            </a:pPr>
            <a:r>
              <a:rPr lang="en-US" altLang="en-US" dirty="0"/>
              <a:t>Compaction is possible </a:t>
            </a:r>
            <a:r>
              <a:rPr lang="en-US" altLang="en-US" i="1" dirty="0"/>
              <a:t>only</a:t>
            </a:r>
            <a:r>
              <a:rPr lang="en-US" altLang="en-US" dirty="0"/>
              <a:t> if relocation is dynamic, and is done at execution time</a:t>
            </a:r>
          </a:p>
          <a:p>
            <a:pPr lvl="1">
              <a:buFont typeface="Wingdings" panose="05000000000000000000" pitchFamily="2" charset="2"/>
              <a:buChar char="q"/>
            </a:pPr>
            <a:r>
              <a:rPr lang="en-US" altLang="en-US" dirty="0"/>
              <a:t>Can be expensive (time-consuming) if taken to the extreme</a:t>
            </a:r>
          </a:p>
          <a:p>
            <a:pPr lvl="2">
              <a:buFont typeface="Wingdings" panose="05000000000000000000" pitchFamily="2" charset="2"/>
              <a:buChar char="q"/>
            </a:pPr>
            <a:r>
              <a:rPr lang="en-US" altLang="en-US" dirty="0"/>
              <a:t>Moving all processes to one end of memory and </a:t>
            </a:r>
          </a:p>
          <a:p>
            <a:pPr lvl="2">
              <a:buFont typeface="Wingdings" panose="05000000000000000000" pitchFamily="2" charset="2"/>
              <a:buChar char="q"/>
            </a:pPr>
            <a:r>
              <a:rPr lang="en-US" altLang="en-US" dirty="0"/>
              <a:t>Moving all holes in the other direction –producing a large hole of available memory</a:t>
            </a:r>
          </a:p>
          <a:p>
            <a:pPr lvl="2">
              <a:buFont typeface="Wingdings" panose="05000000000000000000" pitchFamily="2" charset="2"/>
              <a:buChar char="q"/>
            </a:pPr>
            <a:endParaRPr lang="en-US" altLang="en-US" dirty="0"/>
          </a:p>
          <a:p>
            <a:pPr>
              <a:buFont typeface="Wingdings" panose="05000000000000000000" pitchFamily="2" charset="2"/>
              <a:buChar char="q"/>
            </a:pPr>
            <a:r>
              <a:rPr lang="en-US" altLang="en-US" dirty="0"/>
              <a:t>External fragmentation can also be solved if we permit the logical space of processes to be non-contiguous.</a:t>
            </a:r>
          </a:p>
          <a:p>
            <a:pPr lvl="1">
              <a:buFont typeface="Wingdings" panose="05000000000000000000" pitchFamily="2" charset="2"/>
              <a:buChar char="q"/>
            </a:pPr>
            <a:r>
              <a:rPr lang="en-US" altLang="en-US" dirty="0"/>
              <a:t>Processes can then be allocated to memory wherever it exists. </a:t>
            </a:r>
          </a:p>
          <a:p>
            <a:pPr lvl="1">
              <a:buFont typeface="Wingdings" panose="05000000000000000000" pitchFamily="2" charset="2"/>
              <a:buChar char="q"/>
            </a:pPr>
            <a:r>
              <a:rPr lang="en-US" altLang="en-US" dirty="0"/>
              <a:t>Segmentation and Paging support this solution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182563"/>
            <a:ext cx="8229600" cy="576262"/>
          </a:xfrm>
        </p:spPr>
        <p:txBody>
          <a:bodyPr/>
          <a:lstStyle/>
          <a:p>
            <a:pPr eaLnBrk="1" hangingPunct="1"/>
            <a:r>
              <a:rPr lang="en-US" altLang="en-US"/>
              <a:t>Segmentation</a:t>
            </a:r>
          </a:p>
        </p:txBody>
      </p:sp>
      <p:sp>
        <p:nvSpPr>
          <p:cNvPr id="29699" name="Rectangle 3"/>
          <p:cNvSpPr>
            <a:spLocks noGrp="1" noChangeArrowheads="1"/>
          </p:cNvSpPr>
          <p:nvPr>
            <p:ph type="body" idx="1"/>
          </p:nvPr>
        </p:nvSpPr>
        <p:spPr>
          <a:xfrm>
            <a:off x="873125" y="1157288"/>
            <a:ext cx="7702550" cy="4940300"/>
          </a:xfrm>
        </p:spPr>
        <p:txBody>
          <a:bodyPr/>
          <a:lstStyle/>
          <a:p>
            <a:pPr>
              <a:lnSpc>
                <a:spcPct val="90000"/>
              </a:lnSpc>
              <a:buFont typeface="Wingdings" panose="05000000000000000000" pitchFamily="2" charset="2"/>
              <a:buChar char="q"/>
              <a:tabLst>
                <a:tab pos="1831975" algn="l"/>
              </a:tabLst>
            </a:pPr>
            <a:r>
              <a:rPr lang="en-US" altLang="en-US" dirty="0"/>
              <a:t>The user’s and programmer’s view of memory is not the same as the actual physical memory. </a:t>
            </a:r>
          </a:p>
          <a:p>
            <a:pPr>
              <a:lnSpc>
                <a:spcPct val="90000"/>
              </a:lnSpc>
              <a:buFont typeface="Wingdings" panose="05000000000000000000" pitchFamily="2" charset="2"/>
              <a:buChar char="q"/>
              <a:tabLst>
                <a:tab pos="1831975" algn="l"/>
              </a:tabLst>
            </a:pPr>
            <a:r>
              <a:rPr lang="en-US" altLang="en-US" dirty="0"/>
              <a:t>Dealing with memory in terms of its physical properties is inconvenient for programmers and the Operating System</a:t>
            </a:r>
          </a:p>
          <a:p>
            <a:pPr>
              <a:lnSpc>
                <a:spcPct val="90000"/>
              </a:lnSpc>
              <a:buFont typeface="Wingdings" panose="05000000000000000000" pitchFamily="2" charset="2"/>
              <a:buChar char="q"/>
              <a:tabLst>
                <a:tab pos="1831975" algn="l"/>
              </a:tabLst>
            </a:pPr>
            <a:r>
              <a:rPr lang="en-US" altLang="en-US" dirty="0"/>
              <a:t>What if the hardware provided a memory mechanism that mapped the programmer’s view to the actual physical memory?</a:t>
            </a:r>
          </a:p>
          <a:p>
            <a:pPr lvl="1">
              <a:lnSpc>
                <a:spcPct val="90000"/>
              </a:lnSpc>
              <a:buFont typeface="Wingdings" panose="05000000000000000000" pitchFamily="2" charset="2"/>
              <a:buChar char="q"/>
              <a:tabLst>
                <a:tab pos="1831975" algn="l"/>
              </a:tabLst>
            </a:pPr>
            <a:r>
              <a:rPr lang="en-US" altLang="en-US" dirty="0"/>
              <a:t>The system would have more freedom to manage memory.. While the programmer would have a more natural programming environment. </a:t>
            </a:r>
          </a:p>
        </p:txBody>
      </p:sp>
    </p:spTree>
    <p:extLst>
      <p:ext uri="{BB962C8B-B14F-4D97-AF65-F5344CB8AC3E}">
        <p14:creationId xmlns:p14="http://schemas.microsoft.com/office/powerpoint/2010/main" val="743767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182563"/>
            <a:ext cx="8229600" cy="576262"/>
          </a:xfrm>
        </p:spPr>
        <p:txBody>
          <a:bodyPr/>
          <a:lstStyle/>
          <a:p>
            <a:pPr eaLnBrk="1" hangingPunct="1"/>
            <a:r>
              <a:rPr lang="en-US" altLang="en-US" dirty="0"/>
              <a:t>Programmer</a:t>
            </a:r>
            <a:r>
              <a:rPr lang="ja-JP" altLang="en-US" dirty="0"/>
              <a:t>’</a:t>
            </a:r>
            <a:r>
              <a:rPr lang="en-US" altLang="ja-JP" dirty="0"/>
              <a:t>s View of a Program</a:t>
            </a:r>
            <a:endParaRPr lang="en-US" altLang="en-US" sz="2400" dirty="0"/>
          </a:p>
        </p:txBody>
      </p:sp>
      <p:pic>
        <p:nvPicPr>
          <p:cNvPr id="30723"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b="4361"/>
          <a:stretch/>
        </p:blipFill>
        <p:spPr bwMode="auto">
          <a:xfrm>
            <a:off x="4685514" y="1233488"/>
            <a:ext cx="3963805" cy="462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873125" y="992398"/>
            <a:ext cx="3548973" cy="5700712"/>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lnSpc>
                <a:spcPct val="90000"/>
              </a:lnSpc>
              <a:buFont typeface="Wingdings" panose="05000000000000000000" pitchFamily="2" charset="2"/>
              <a:buChar char="q"/>
              <a:tabLst>
                <a:tab pos="1831975" algn="l"/>
              </a:tabLst>
            </a:pPr>
            <a:r>
              <a:rPr lang="en-US" altLang="en-US" kern="0" dirty="0"/>
              <a:t>Programmers prefer to think of memory as a collection of variable-sized segments with no necessary ordering among the segments. </a:t>
            </a:r>
          </a:p>
          <a:p>
            <a:pPr>
              <a:lnSpc>
                <a:spcPct val="90000"/>
              </a:lnSpc>
              <a:buFont typeface="Wingdings" panose="05000000000000000000" pitchFamily="2" charset="2"/>
              <a:buChar char="q"/>
              <a:tabLst>
                <a:tab pos="1831975" algn="l"/>
              </a:tabLst>
            </a:pPr>
            <a:r>
              <a:rPr lang="en-US" altLang="en-US" kern="0" dirty="0"/>
              <a:t>They think of parts of their system as:</a:t>
            </a:r>
          </a:p>
          <a:p>
            <a:pPr lvl="1">
              <a:lnSpc>
                <a:spcPct val="90000"/>
              </a:lnSpc>
              <a:buFont typeface="Wingdings" panose="05000000000000000000" pitchFamily="2" charset="2"/>
              <a:buChar char="Ø"/>
              <a:tabLst>
                <a:tab pos="1831975" algn="l"/>
              </a:tabLst>
            </a:pPr>
            <a:r>
              <a:rPr lang="en-US" altLang="en-US" dirty="0"/>
              <a:t>main program</a:t>
            </a:r>
          </a:p>
          <a:p>
            <a:pPr lvl="1">
              <a:lnSpc>
                <a:spcPct val="90000"/>
              </a:lnSpc>
              <a:buFont typeface="Wingdings" panose="05000000000000000000" pitchFamily="2" charset="2"/>
              <a:buChar char="Ø"/>
              <a:tabLst>
                <a:tab pos="1831975" algn="l"/>
              </a:tabLst>
            </a:pPr>
            <a:r>
              <a:rPr lang="en-US" altLang="en-US" dirty="0"/>
              <a:t>procedure </a:t>
            </a:r>
          </a:p>
          <a:p>
            <a:pPr lvl="1">
              <a:lnSpc>
                <a:spcPct val="90000"/>
              </a:lnSpc>
              <a:buFont typeface="Wingdings" panose="05000000000000000000" pitchFamily="2" charset="2"/>
              <a:buChar char="Ø"/>
              <a:tabLst>
                <a:tab pos="1831975" algn="l"/>
              </a:tabLst>
            </a:pPr>
            <a:r>
              <a:rPr lang="en-US" altLang="en-US" dirty="0"/>
              <a:t>function</a:t>
            </a:r>
          </a:p>
          <a:p>
            <a:pPr lvl="1">
              <a:lnSpc>
                <a:spcPct val="90000"/>
              </a:lnSpc>
              <a:buFont typeface="Wingdings" panose="05000000000000000000" pitchFamily="2" charset="2"/>
              <a:buChar char="Ø"/>
              <a:tabLst>
                <a:tab pos="1831975" algn="l"/>
              </a:tabLst>
            </a:pPr>
            <a:r>
              <a:rPr lang="en-US" altLang="en-US" dirty="0"/>
              <a:t>method</a:t>
            </a:r>
          </a:p>
          <a:p>
            <a:pPr lvl="1">
              <a:lnSpc>
                <a:spcPct val="90000"/>
              </a:lnSpc>
              <a:buFont typeface="Wingdings" panose="05000000000000000000" pitchFamily="2" charset="2"/>
              <a:buChar char="Ø"/>
              <a:tabLst>
                <a:tab pos="1831975" algn="l"/>
              </a:tabLst>
            </a:pPr>
            <a:r>
              <a:rPr lang="en-US" altLang="en-US" dirty="0"/>
              <a:t>object</a:t>
            </a:r>
          </a:p>
          <a:p>
            <a:pPr lvl="1">
              <a:lnSpc>
                <a:spcPct val="90000"/>
              </a:lnSpc>
              <a:buFont typeface="Wingdings" panose="05000000000000000000" pitchFamily="2" charset="2"/>
              <a:buChar char="Ø"/>
              <a:tabLst>
                <a:tab pos="1831975" algn="l"/>
              </a:tabLst>
            </a:pPr>
            <a:r>
              <a:rPr lang="en-US" altLang="en-US" dirty="0"/>
              <a:t>local variables,</a:t>
            </a:r>
          </a:p>
          <a:p>
            <a:pPr lvl="1">
              <a:lnSpc>
                <a:spcPct val="90000"/>
              </a:lnSpc>
              <a:buFont typeface="Wingdings" panose="05000000000000000000" pitchFamily="2" charset="2"/>
              <a:buChar char="Ø"/>
              <a:tabLst>
                <a:tab pos="1831975" algn="l"/>
              </a:tabLst>
            </a:pPr>
            <a:r>
              <a:rPr lang="en-US" altLang="en-US" dirty="0"/>
              <a:t>global variables</a:t>
            </a:r>
          </a:p>
          <a:p>
            <a:pPr lvl="1">
              <a:lnSpc>
                <a:spcPct val="90000"/>
              </a:lnSpc>
              <a:buFont typeface="Wingdings" panose="05000000000000000000" pitchFamily="2" charset="2"/>
              <a:buChar char="Ø"/>
              <a:tabLst>
                <a:tab pos="1831975" algn="l"/>
              </a:tabLst>
            </a:pPr>
            <a:r>
              <a:rPr lang="en-US" altLang="en-US" dirty="0"/>
              <a:t>common block</a:t>
            </a:r>
          </a:p>
          <a:p>
            <a:pPr lvl="1">
              <a:lnSpc>
                <a:spcPct val="90000"/>
              </a:lnSpc>
              <a:buFont typeface="Wingdings" panose="05000000000000000000" pitchFamily="2" charset="2"/>
              <a:buChar char="Ø"/>
              <a:tabLst>
                <a:tab pos="1831975" algn="l"/>
              </a:tabLst>
            </a:pPr>
            <a:r>
              <a:rPr lang="en-US" altLang="en-US" dirty="0"/>
              <a:t>stack</a:t>
            </a:r>
          </a:p>
          <a:p>
            <a:pPr lvl="1">
              <a:lnSpc>
                <a:spcPct val="90000"/>
              </a:lnSpc>
              <a:buFont typeface="Wingdings" panose="05000000000000000000" pitchFamily="2" charset="2"/>
              <a:buChar char="Ø"/>
              <a:tabLst>
                <a:tab pos="1831975" algn="l"/>
              </a:tabLst>
            </a:pPr>
            <a:r>
              <a:rPr lang="en-US" altLang="en-US" dirty="0"/>
              <a:t>symbol table</a:t>
            </a:r>
          </a:p>
          <a:p>
            <a:pPr lvl="1">
              <a:lnSpc>
                <a:spcPct val="90000"/>
              </a:lnSpc>
              <a:buFont typeface="Wingdings" panose="05000000000000000000" pitchFamily="2" charset="2"/>
              <a:buChar char="Ø"/>
              <a:tabLst>
                <a:tab pos="1831975" algn="l"/>
              </a:tabLst>
            </a:pPr>
            <a:r>
              <a:rPr lang="en-US" altLang="en-US" dirty="0"/>
              <a:t>arrays</a:t>
            </a:r>
          </a:p>
          <a:p>
            <a:pPr>
              <a:lnSpc>
                <a:spcPct val="90000"/>
              </a:lnSpc>
              <a:tabLst>
                <a:tab pos="1831975" algn="l"/>
              </a:tabLst>
            </a:pPr>
            <a:endParaRPr lang="en-US" altLang="en-US" kern="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182563"/>
            <a:ext cx="8229600" cy="576262"/>
          </a:xfrm>
        </p:spPr>
        <p:txBody>
          <a:bodyPr/>
          <a:lstStyle/>
          <a:p>
            <a:pPr eaLnBrk="1" hangingPunct="1"/>
            <a:r>
              <a:rPr lang="en-US" altLang="en-US"/>
              <a:t>Segmentation</a:t>
            </a:r>
          </a:p>
        </p:txBody>
      </p:sp>
      <p:sp>
        <p:nvSpPr>
          <p:cNvPr id="29699" name="Rectangle 3"/>
          <p:cNvSpPr>
            <a:spLocks noGrp="1" noChangeArrowheads="1"/>
          </p:cNvSpPr>
          <p:nvPr>
            <p:ph type="body" idx="1"/>
          </p:nvPr>
        </p:nvSpPr>
        <p:spPr>
          <a:xfrm>
            <a:off x="873125" y="1157288"/>
            <a:ext cx="7702550" cy="4940300"/>
          </a:xfrm>
        </p:spPr>
        <p:txBody>
          <a:bodyPr/>
          <a:lstStyle/>
          <a:p>
            <a:pPr>
              <a:lnSpc>
                <a:spcPct val="90000"/>
              </a:lnSpc>
              <a:tabLst>
                <a:tab pos="1831975" algn="l"/>
              </a:tabLst>
            </a:pPr>
            <a:r>
              <a:rPr lang="en-US" altLang="en-US" dirty="0"/>
              <a:t>Memory-management scheme that supports user/programmer view of memory </a:t>
            </a:r>
            <a:endParaRPr lang="en-US" altLang="en-US" sz="800" dirty="0"/>
          </a:p>
          <a:p>
            <a:pPr>
              <a:lnSpc>
                <a:spcPct val="90000"/>
              </a:lnSpc>
              <a:tabLst>
                <a:tab pos="1831975" algn="l"/>
              </a:tabLst>
            </a:pPr>
            <a:r>
              <a:rPr lang="en-US" altLang="en-US" dirty="0"/>
              <a:t>A program (logical address space) is a collection of segments</a:t>
            </a:r>
          </a:p>
          <a:p>
            <a:pPr lvl="1">
              <a:lnSpc>
                <a:spcPct val="90000"/>
              </a:lnSpc>
              <a:tabLst>
                <a:tab pos="1831975" algn="l"/>
              </a:tabLst>
            </a:pPr>
            <a:r>
              <a:rPr lang="en-US" altLang="en-US" dirty="0"/>
              <a:t>A segment is a logical unit such as:</a:t>
            </a:r>
          </a:p>
          <a:p>
            <a:pPr>
              <a:lnSpc>
                <a:spcPct val="90000"/>
              </a:lnSpc>
              <a:buFont typeface="Monotype Sorts" pitchFamily="-84" charset="2"/>
              <a:buNone/>
              <a:tabLst>
                <a:tab pos="1831975" algn="l"/>
              </a:tabLst>
            </a:pPr>
            <a:r>
              <a:rPr lang="en-US" altLang="en-US" dirty="0"/>
              <a:t>		main program</a:t>
            </a:r>
          </a:p>
          <a:p>
            <a:pPr>
              <a:lnSpc>
                <a:spcPct val="90000"/>
              </a:lnSpc>
              <a:buFont typeface="Monotype Sorts" pitchFamily="-84" charset="2"/>
              <a:buNone/>
              <a:tabLst>
                <a:tab pos="1831975" algn="l"/>
              </a:tabLst>
            </a:pPr>
            <a:r>
              <a:rPr lang="en-US" altLang="en-US" dirty="0"/>
              <a:t>		procedure </a:t>
            </a:r>
          </a:p>
          <a:p>
            <a:pPr>
              <a:lnSpc>
                <a:spcPct val="90000"/>
              </a:lnSpc>
              <a:buFont typeface="Monotype Sorts" pitchFamily="-84" charset="2"/>
              <a:buNone/>
              <a:tabLst>
                <a:tab pos="1831975" algn="l"/>
              </a:tabLst>
            </a:pPr>
            <a:r>
              <a:rPr lang="en-US" altLang="en-US" dirty="0"/>
              <a:t>		function</a:t>
            </a:r>
          </a:p>
          <a:p>
            <a:pPr>
              <a:lnSpc>
                <a:spcPct val="90000"/>
              </a:lnSpc>
              <a:buFont typeface="Monotype Sorts" pitchFamily="-84" charset="2"/>
              <a:buNone/>
              <a:tabLst>
                <a:tab pos="1831975" algn="l"/>
              </a:tabLst>
            </a:pPr>
            <a:r>
              <a:rPr lang="en-US" altLang="en-US" dirty="0"/>
              <a:t>		method</a:t>
            </a:r>
          </a:p>
          <a:p>
            <a:pPr>
              <a:lnSpc>
                <a:spcPct val="90000"/>
              </a:lnSpc>
              <a:buFont typeface="Monotype Sorts" pitchFamily="-84" charset="2"/>
              <a:buNone/>
              <a:tabLst>
                <a:tab pos="1831975" algn="l"/>
              </a:tabLst>
            </a:pPr>
            <a:r>
              <a:rPr lang="en-US" altLang="en-US" dirty="0"/>
              <a:t>		object</a:t>
            </a:r>
          </a:p>
          <a:p>
            <a:pPr>
              <a:lnSpc>
                <a:spcPct val="90000"/>
              </a:lnSpc>
              <a:buFont typeface="Monotype Sorts" pitchFamily="-84" charset="2"/>
              <a:buNone/>
              <a:tabLst>
                <a:tab pos="1831975" algn="l"/>
              </a:tabLst>
            </a:pPr>
            <a:r>
              <a:rPr lang="en-US" altLang="en-US" dirty="0"/>
              <a:t>		local variables, global variables</a:t>
            </a:r>
          </a:p>
          <a:p>
            <a:pPr>
              <a:lnSpc>
                <a:spcPct val="90000"/>
              </a:lnSpc>
              <a:buFont typeface="Monotype Sorts" pitchFamily="-84" charset="2"/>
              <a:buNone/>
              <a:tabLst>
                <a:tab pos="1831975" algn="l"/>
              </a:tabLst>
            </a:pPr>
            <a:r>
              <a:rPr lang="en-US" altLang="en-US" dirty="0"/>
              <a:t>		common block</a:t>
            </a:r>
          </a:p>
          <a:p>
            <a:pPr>
              <a:lnSpc>
                <a:spcPct val="90000"/>
              </a:lnSpc>
              <a:buFont typeface="Monotype Sorts" pitchFamily="-84" charset="2"/>
              <a:buNone/>
              <a:tabLst>
                <a:tab pos="1831975" algn="l"/>
              </a:tabLst>
            </a:pPr>
            <a:r>
              <a:rPr lang="en-US" altLang="en-US" dirty="0"/>
              <a:t>		stack</a:t>
            </a:r>
          </a:p>
          <a:p>
            <a:pPr>
              <a:lnSpc>
                <a:spcPct val="90000"/>
              </a:lnSpc>
              <a:buFont typeface="Monotype Sorts" pitchFamily="-84" charset="2"/>
              <a:buNone/>
              <a:tabLst>
                <a:tab pos="1831975" algn="l"/>
              </a:tabLst>
            </a:pPr>
            <a:r>
              <a:rPr lang="en-US" altLang="en-US" dirty="0"/>
              <a:t>		symbol table</a:t>
            </a:r>
          </a:p>
          <a:p>
            <a:pPr>
              <a:lnSpc>
                <a:spcPct val="90000"/>
              </a:lnSpc>
              <a:buFont typeface="Monotype Sorts" pitchFamily="-84" charset="2"/>
              <a:buNone/>
              <a:tabLst>
                <a:tab pos="1831975" algn="l"/>
              </a:tabLst>
            </a:pPr>
            <a:r>
              <a:rPr lang="en-US" altLang="en-US" dirty="0"/>
              <a:t>		arrays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777875" y="166688"/>
            <a:ext cx="7908925" cy="576262"/>
          </a:xfrm>
        </p:spPr>
        <p:txBody>
          <a:bodyPr/>
          <a:lstStyle/>
          <a:p>
            <a:pPr eaLnBrk="1" hangingPunct="1"/>
            <a:r>
              <a:rPr lang="en-US" altLang="en-US"/>
              <a:t>Segmentation Architecture </a:t>
            </a:r>
          </a:p>
        </p:txBody>
      </p:sp>
      <p:sp>
        <p:nvSpPr>
          <p:cNvPr id="32771" name="Rectangle 3"/>
          <p:cNvSpPr>
            <a:spLocks noGrp="1" noChangeArrowheads="1"/>
          </p:cNvSpPr>
          <p:nvPr>
            <p:ph type="body" idx="1"/>
          </p:nvPr>
        </p:nvSpPr>
        <p:spPr>
          <a:xfrm>
            <a:off x="903288" y="1093788"/>
            <a:ext cx="7246937" cy="5053012"/>
          </a:xfrm>
        </p:spPr>
        <p:txBody>
          <a:bodyPr/>
          <a:lstStyle/>
          <a:p>
            <a:pPr>
              <a:tabLst>
                <a:tab pos="1828800" algn="l"/>
                <a:tab pos="2855913" algn="ctr"/>
              </a:tabLst>
            </a:pPr>
            <a:r>
              <a:rPr lang="en-US" altLang="en-US" dirty="0"/>
              <a:t>Logical address consists of a two tuple:</a:t>
            </a:r>
          </a:p>
          <a:p>
            <a:pPr>
              <a:buFont typeface="Monotype Sorts" pitchFamily="-84" charset="2"/>
              <a:buNone/>
              <a:tabLst>
                <a:tab pos="1828800" algn="l"/>
                <a:tab pos="2855913" algn="ctr"/>
              </a:tabLst>
            </a:pPr>
            <a:r>
              <a:rPr lang="en-US" altLang="en-US" dirty="0"/>
              <a:t>		&lt;segment-number, offset&gt;</a:t>
            </a:r>
          </a:p>
          <a:p>
            <a:pPr>
              <a:tabLst>
                <a:tab pos="1828800" algn="l"/>
                <a:tab pos="2855913" algn="ctr"/>
              </a:tabLst>
            </a:pPr>
            <a:r>
              <a:rPr lang="en-US" altLang="en-US" dirty="0"/>
              <a:t>When a program is compiled, the compiler automatically constructs segments reflecting the input program.</a:t>
            </a:r>
          </a:p>
          <a:p>
            <a:pPr>
              <a:tabLst>
                <a:tab pos="1828800" algn="l"/>
                <a:tab pos="2855913" algn="ctr"/>
              </a:tabLst>
            </a:pPr>
            <a:r>
              <a:rPr lang="en-US" altLang="en-US" dirty="0"/>
              <a:t>A C compiler might create segments for the following:</a:t>
            </a:r>
          </a:p>
          <a:p>
            <a:pPr lvl="1">
              <a:tabLst>
                <a:tab pos="1828800" algn="l"/>
                <a:tab pos="2855913" algn="ctr"/>
              </a:tabLst>
            </a:pPr>
            <a:r>
              <a:rPr lang="en-US" altLang="en-US" dirty="0"/>
              <a:t>The code</a:t>
            </a:r>
          </a:p>
          <a:p>
            <a:pPr lvl="1">
              <a:tabLst>
                <a:tab pos="1828800" algn="l"/>
                <a:tab pos="2855913" algn="ctr"/>
              </a:tabLst>
            </a:pPr>
            <a:r>
              <a:rPr lang="en-US" altLang="en-US" dirty="0"/>
              <a:t>Global Variables</a:t>
            </a:r>
          </a:p>
          <a:p>
            <a:pPr lvl="1">
              <a:tabLst>
                <a:tab pos="1828800" algn="l"/>
                <a:tab pos="2855913" algn="ctr"/>
              </a:tabLst>
            </a:pPr>
            <a:r>
              <a:rPr lang="en-US" altLang="en-US" dirty="0"/>
              <a:t>The heap from which memory is allocated.</a:t>
            </a:r>
          </a:p>
          <a:p>
            <a:pPr lvl="1">
              <a:tabLst>
                <a:tab pos="1828800" algn="l"/>
                <a:tab pos="2855913" algn="ctr"/>
              </a:tabLst>
            </a:pPr>
            <a:r>
              <a:rPr lang="en-US" altLang="en-US" dirty="0"/>
              <a:t>The stacks used by each thread</a:t>
            </a:r>
          </a:p>
          <a:p>
            <a:pPr lvl="1">
              <a:tabLst>
                <a:tab pos="1828800" algn="l"/>
                <a:tab pos="2855913" algn="ctr"/>
              </a:tabLst>
            </a:pPr>
            <a:r>
              <a:rPr lang="en-US" altLang="en-US" dirty="0"/>
              <a:t>The standard C library</a:t>
            </a:r>
          </a:p>
          <a:p>
            <a:pPr>
              <a:buFont typeface="Monotype Sorts" pitchFamily="-84" charset="2"/>
              <a:buNone/>
              <a:tabLst>
                <a:tab pos="1828800" algn="l"/>
                <a:tab pos="2855913" algn="ctr"/>
              </a:tabLst>
            </a:pPr>
            <a:endParaRPr lang="en-US" altLang="en-US" sz="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777875" y="166688"/>
            <a:ext cx="7908925" cy="576262"/>
          </a:xfrm>
        </p:spPr>
        <p:txBody>
          <a:bodyPr/>
          <a:lstStyle/>
          <a:p>
            <a:pPr eaLnBrk="1" hangingPunct="1"/>
            <a:r>
              <a:rPr lang="en-US" altLang="en-US"/>
              <a:t>Segmentation Architecture </a:t>
            </a:r>
          </a:p>
        </p:txBody>
      </p:sp>
      <p:sp>
        <p:nvSpPr>
          <p:cNvPr id="32771" name="Rectangle 3"/>
          <p:cNvSpPr>
            <a:spLocks noGrp="1" noChangeArrowheads="1"/>
          </p:cNvSpPr>
          <p:nvPr>
            <p:ph type="body" idx="1"/>
          </p:nvPr>
        </p:nvSpPr>
        <p:spPr>
          <a:xfrm>
            <a:off x="903288" y="1093788"/>
            <a:ext cx="7246937" cy="5053012"/>
          </a:xfrm>
        </p:spPr>
        <p:txBody>
          <a:bodyPr/>
          <a:lstStyle/>
          <a:p>
            <a:pPr>
              <a:buFont typeface="Wingdings" panose="05000000000000000000" pitchFamily="2" charset="2"/>
              <a:buChar char="q"/>
              <a:tabLst>
                <a:tab pos="1828800" algn="l"/>
                <a:tab pos="2855913" algn="ctr"/>
              </a:tabLst>
            </a:pPr>
            <a:r>
              <a:rPr lang="en-US" altLang="en-US" dirty="0"/>
              <a:t>Logical address consists of a two tuple:</a:t>
            </a:r>
          </a:p>
          <a:p>
            <a:pPr marL="0" indent="0">
              <a:buNone/>
              <a:tabLst>
                <a:tab pos="1828800" algn="l"/>
                <a:tab pos="2855913" algn="ctr"/>
              </a:tabLst>
            </a:pPr>
            <a:r>
              <a:rPr lang="en-US" altLang="en-US" dirty="0"/>
              <a:t>		&lt;segment-number, offset&gt;,</a:t>
            </a:r>
          </a:p>
          <a:p>
            <a:pPr>
              <a:buFont typeface="Wingdings" panose="05000000000000000000" pitchFamily="2" charset="2"/>
              <a:buChar char="q"/>
              <a:tabLst>
                <a:tab pos="1828800" algn="l"/>
                <a:tab pos="2855913" algn="ctr"/>
              </a:tabLst>
            </a:pPr>
            <a:endParaRPr lang="en-US" altLang="en-US" sz="800" dirty="0"/>
          </a:p>
          <a:p>
            <a:pPr>
              <a:buFont typeface="Wingdings" panose="05000000000000000000" pitchFamily="2" charset="2"/>
              <a:buChar char="q"/>
              <a:tabLst>
                <a:tab pos="1828800" algn="l"/>
                <a:tab pos="2855913" algn="ctr"/>
              </a:tabLst>
            </a:pPr>
            <a:r>
              <a:rPr lang="en-US" altLang="en-US" b="1" dirty="0">
                <a:solidFill>
                  <a:srgbClr val="3366FF"/>
                </a:solidFill>
              </a:rPr>
              <a:t>Segment table</a:t>
            </a:r>
            <a:r>
              <a:rPr lang="en-US" altLang="en-US" dirty="0">
                <a:solidFill>
                  <a:srgbClr val="3366FF"/>
                </a:solidFill>
              </a:rPr>
              <a:t> </a:t>
            </a:r>
            <a:r>
              <a:rPr lang="en-US" altLang="en-US" dirty="0"/>
              <a:t>– maps two-dimensional user-defined addresses into one-dimensional physical addresses; </a:t>
            </a:r>
          </a:p>
          <a:p>
            <a:pPr lvl="1">
              <a:buFont typeface="Wingdings" panose="05000000000000000000" pitchFamily="2" charset="2"/>
              <a:buChar char="q"/>
              <a:tabLst>
                <a:tab pos="1828800" algn="l"/>
                <a:tab pos="2855913" algn="ctr"/>
              </a:tabLst>
            </a:pPr>
            <a:r>
              <a:rPr lang="en-US" altLang="en-US" dirty="0"/>
              <a:t>each table entry has:</a:t>
            </a:r>
          </a:p>
          <a:p>
            <a:pPr lvl="2">
              <a:buFont typeface="Wingdings" panose="05000000000000000000" pitchFamily="2" charset="2"/>
              <a:buChar char="q"/>
              <a:tabLst>
                <a:tab pos="1828800" algn="l"/>
                <a:tab pos="2855913" algn="ctr"/>
              </a:tabLst>
            </a:pPr>
            <a:r>
              <a:rPr lang="en-US" altLang="en-US" b="1" dirty="0">
                <a:solidFill>
                  <a:srgbClr val="3366FF"/>
                </a:solidFill>
              </a:rPr>
              <a:t>base</a:t>
            </a:r>
            <a:r>
              <a:rPr lang="en-US" altLang="en-US" dirty="0">
                <a:solidFill>
                  <a:srgbClr val="3366FF"/>
                </a:solidFill>
              </a:rPr>
              <a:t> </a:t>
            </a:r>
            <a:r>
              <a:rPr lang="en-US" altLang="en-US" dirty="0"/>
              <a:t>– contains the starting physical address where the segments reside in memory</a:t>
            </a:r>
          </a:p>
          <a:p>
            <a:pPr lvl="2">
              <a:buFont typeface="Wingdings" panose="05000000000000000000" pitchFamily="2" charset="2"/>
              <a:buChar char="q"/>
              <a:tabLst>
                <a:tab pos="1828800" algn="l"/>
                <a:tab pos="2855913" algn="ctr"/>
              </a:tabLst>
            </a:pPr>
            <a:r>
              <a:rPr lang="en-US" altLang="en-US" b="1" dirty="0">
                <a:solidFill>
                  <a:srgbClr val="3366FF"/>
                </a:solidFill>
              </a:rPr>
              <a:t>limit</a:t>
            </a:r>
            <a:r>
              <a:rPr lang="en-US" altLang="en-US" dirty="0">
                <a:solidFill>
                  <a:srgbClr val="3366FF"/>
                </a:solidFill>
              </a:rPr>
              <a:t> </a:t>
            </a:r>
            <a:r>
              <a:rPr lang="en-US" altLang="en-US" dirty="0"/>
              <a:t>– specifies the length of the segment</a:t>
            </a:r>
          </a:p>
          <a:p>
            <a:pPr lvl="1">
              <a:buFont typeface="Wingdings" panose="05000000000000000000" pitchFamily="2" charset="2"/>
              <a:buChar char="q"/>
              <a:tabLst>
                <a:tab pos="1828800" algn="l"/>
                <a:tab pos="2855913" algn="ctr"/>
              </a:tabLst>
            </a:pPr>
            <a:endParaRPr lang="en-US" altLang="en-US" sz="800" dirty="0"/>
          </a:p>
          <a:p>
            <a:pPr>
              <a:buFont typeface="Wingdings" panose="05000000000000000000" pitchFamily="2" charset="2"/>
              <a:buChar char="q"/>
              <a:tabLst>
                <a:tab pos="1828800" algn="l"/>
                <a:tab pos="2855913" algn="ctr"/>
              </a:tabLst>
            </a:pPr>
            <a:r>
              <a:rPr lang="en-US" altLang="en-US" b="1" dirty="0">
                <a:solidFill>
                  <a:srgbClr val="FF0000"/>
                </a:solidFill>
              </a:rPr>
              <a:t>The segment table is essentially an array of…</a:t>
            </a:r>
          </a:p>
          <a:p>
            <a:pPr lvl="1">
              <a:buFont typeface="Wingdings" panose="05000000000000000000" pitchFamily="2" charset="2"/>
              <a:buChar char="q"/>
              <a:tabLst>
                <a:tab pos="1828800" algn="l"/>
                <a:tab pos="2855913" algn="ctr"/>
              </a:tabLst>
            </a:pPr>
            <a:r>
              <a:rPr lang="en-US" altLang="en-US" b="1" dirty="0">
                <a:solidFill>
                  <a:srgbClr val="FF0000"/>
                </a:solidFill>
              </a:rPr>
              <a:t>Base-limit register pairs</a:t>
            </a:r>
          </a:p>
        </p:txBody>
      </p:sp>
    </p:spTree>
    <p:extLst>
      <p:ext uri="{BB962C8B-B14F-4D97-AF65-F5344CB8AC3E}">
        <p14:creationId xmlns:p14="http://schemas.microsoft.com/office/powerpoint/2010/main" val="2750876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a:xfrm>
            <a:off x="1060450" y="163513"/>
            <a:ext cx="6764338" cy="576262"/>
          </a:xfrm>
        </p:spPr>
        <p:txBody>
          <a:bodyPr/>
          <a:lstStyle/>
          <a:p>
            <a:pPr eaLnBrk="1" hangingPunct="1"/>
            <a:r>
              <a:rPr lang="en-US" altLang="en-US"/>
              <a:t>Background</a:t>
            </a:r>
          </a:p>
        </p:txBody>
      </p:sp>
      <p:sp>
        <p:nvSpPr>
          <p:cNvPr id="6147" name="Rectangle 1027"/>
          <p:cNvSpPr>
            <a:spLocks noGrp="1" noChangeArrowheads="1"/>
          </p:cNvSpPr>
          <p:nvPr>
            <p:ph type="body" idx="1"/>
          </p:nvPr>
        </p:nvSpPr>
        <p:spPr>
          <a:xfrm>
            <a:off x="863599" y="1250950"/>
            <a:ext cx="7215875" cy="4483100"/>
          </a:xfrm>
        </p:spPr>
        <p:txBody>
          <a:bodyPr/>
          <a:lstStyle/>
          <a:p>
            <a:pPr>
              <a:buFont typeface="Wingdings" panose="05000000000000000000" pitchFamily="2" charset="2"/>
              <a:buChar char="q"/>
            </a:pPr>
            <a:r>
              <a:rPr lang="en-US" altLang="en-US" dirty="0"/>
              <a:t>Program must be brought (from disk)  into memory and placed within a process for it to be run</a:t>
            </a:r>
            <a:endParaRPr lang="en-US" altLang="en-US" sz="800" dirty="0"/>
          </a:p>
          <a:p>
            <a:pPr>
              <a:buFont typeface="Wingdings" panose="05000000000000000000" pitchFamily="2" charset="2"/>
              <a:buChar char="q"/>
            </a:pPr>
            <a:r>
              <a:rPr lang="en-US" altLang="en-US" dirty="0"/>
              <a:t>Main memory and registers are the only storage that CPU can access directly</a:t>
            </a:r>
          </a:p>
          <a:p>
            <a:pPr lvl="1">
              <a:buFont typeface="Wingdings" panose="05000000000000000000" pitchFamily="2" charset="2"/>
              <a:buChar char="q"/>
            </a:pPr>
            <a:r>
              <a:rPr lang="en-US" altLang="en-US" dirty="0"/>
              <a:t>Machine instructions can have memory addresses as operands, but not disk addresses</a:t>
            </a:r>
          </a:p>
          <a:p>
            <a:pPr>
              <a:buFont typeface="Wingdings" panose="05000000000000000000" pitchFamily="2" charset="2"/>
              <a:buChar char="q"/>
            </a:pPr>
            <a:r>
              <a:rPr lang="en-US" altLang="en-US" dirty="0"/>
              <a:t>Memory unit only sees a stream of addresses + read requests, or address + data and write requests</a:t>
            </a:r>
            <a:endParaRPr lang="en-US" altLang="en-US" sz="800" dirty="0"/>
          </a:p>
          <a:p>
            <a:pPr>
              <a:buFont typeface="Wingdings" panose="05000000000000000000" pitchFamily="2" charset="2"/>
              <a:buChar char="q"/>
            </a:pPr>
            <a:r>
              <a:rPr lang="en-US" altLang="en-US" dirty="0"/>
              <a:t>Register access is completed in one CPU clock cycle (or less)</a:t>
            </a:r>
          </a:p>
          <a:p>
            <a:pPr lvl="0">
              <a:buFont typeface="Wingdings" panose="05000000000000000000" pitchFamily="2" charset="2"/>
              <a:buChar char="q"/>
            </a:pPr>
            <a:r>
              <a:rPr lang="en-US" altLang="en-US" dirty="0">
                <a:solidFill>
                  <a:srgbClr val="000000"/>
                </a:solidFill>
              </a:rPr>
              <a:t>Main memory can take many cycles, causing a </a:t>
            </a:r>
            <a:r>
              <a:rPr lang="en-US" altLang="en-US" b="1" dirty="0">
                <a:solidFill>
                  <a:srgbClr val="3366FF"/>
                </a:solidFill>
              </a:rPr>
              <a:t>stall </a:t>
            </a:r>
            <a:r>
              <a:rPr lang="en-US" altLang="en-US" dirty="0">
                <a:solidFill>
                  <a:srgbClr val="000000"/>
                </a:solidFill>
              </a:rPr>
              <a:t>and this happens very frequently</a:t>
            </a:r>
          </a:p>
          <a:p>
            <a:pPr lvl="0">
              <a:buFont typeface="Wingdings" panose="05000000000000000000" pitchFamily="2" charset="2"/>
              <a:buChar char="q"/>
            </a:pPr>
            <a:r>
              <a:rPr lang="en-US" altLang="en-US" b="1" dirty="0">
                <a:solidFill>
                  <a:srgbClr val="3366FF"/>
                </a:solidFill>
              </a:rPr>
              <a:t>Cache</a:t>
            </a:r>
            <a:r>
              <a:rPr lang="en-US" altLang="en-US" dirty="0">
                <a:solidFill>
                  <a:srgbClr val="3366FF"/>
                </a:solidFill>
              </a:rPr>
              <a:t> (fast memory managed by the hardware) </a:t>
            </a:r>
            <a:r>
              <a:rPr lang="en-US" altLang="en-US" dirty="0">
                <a:solidFill>
                  <a:srgbClr val="000000"/>
                </a:solidFill>
              </a:rPr>
              <a:t>sits between main memory and CPU registers</a:t>
            </a:r>
            <a:endParaRPr lang="en-US" altLang="en-US" sz="800" dirty="0">
              <a:solidFill>
                <a:srgbClr val="000000"/>
              </a:solidFill>
            </a:endParaRPr>
          </a:p>
          <a:p>
            <a:endParaRPr lang="en-US" altLang="en-US" sz="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166688"/>
            <a:ext cx="8229600" cy="576262"/>
          </a:xfrm>
        </p:spPr>
        <p:txBody>
          <a:bodyPr/>
          <a:lstStyle/>
          <a:p>
            <a:pPr eaLnBrk="1" hangingPunct="1"/>
            <a:r>
              <a:rPr lang="en-US" altLang="en-US" dirty="0"/>
              <a:t>Segmentation </a:t>
            </a:r>
            <a:r>
              <a:rPr lang="en-US" altLang="en-US" dirty="0">
                <a:solidFill>
                  <a:srgbClr val="FF0000"/>
                </a:solidFill>
              </a:rPr>
              <a:t>Hardware</a:t>
            </a:r>
            <a:endParaRPr lang="en-US" altLang="en-US" sz="2400" dirty="0">
              <a:solidFill>
                <a:srgbClr val="FF0000"/>
              </a:solidFill>
            </a:endParaRPr>
          </a:p>
        </p:txBody>
      </p:sp>
      <p:pic>
        <p:nvPicPr>
          <p:cNvPr id="34819"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700" y="1254124"/>
            <a:ext cx="5827713"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044700" y="5745707"/>
            <a:ext cx="3496291" cy="646331"/>
          </a:xfrm>
          <a:prstGeom prst="rect">
            <a:avLst/>
          </a:prstGeom>
          <a:noFill/>
          <a:ln>
            <a:solidFill>
              <a:srgbClr val="FF0000"/>
            </a:solidFill>
          </a:ln>
        </p:spPr>
        <p:txBody>
          <a:bodyPr wrap="square" rtlCol="0">
            <a:spAutoFit/>
          </a:bodyPr>
          <a:lstStyle/>
          <a:p>
            <a:r>
              <a:rPr lang="en-US" dirty="0">
                <a:ln>
                  <a:solidFill>
                    <a:srgbClr val="FF0000"/>
                  </a:solidFill>
                </a:ln>
              </a:rPr>
              <a:t>S = segment number </a:t>
            </a:r>
          </a:p>
          <a:p>
            <a:r>
              <a:rPr lang="en-US" dirty="0">
                <a:ln>
                  <a:solidFill>
                    <a:srgbClr val="FF0000"/>
                  </a:solidFill>
                </a:ln>
              </a:rPr>
              <a:t>D = offset into that segment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885825" y="136525"/>
            <a:ext cx="7800975" cy="576263"/>
          </a:xfrm>
        </p:spPr>
        <p:txBody>
          <a:bodyPr/>
          <a:lstStyle/>
          <a:p>
            <a:pPr eaLnBrk="1" hangingPunct="1"/>
            <a:r>
              <a:rPr lang="en-US" altLang="en-US"/>
              <a:t>Logical View of Segmentation</a:t>
            </a:r>
          </a:p>
        </p:txBody>
      </p:sp>
      <p:sp>
        <p:nvSpPr>
          <p:cNvPr id="31747" name="Oval 3"/>
          <p:cNvSpPr>
            <a:spLocks noChangeArrowheads="1"/>
          </p:cNvSpPr>
          <p:nvPr/>
        </p:nvSpPr>
        <p:spPr bwMode="auto">
          <a:xfrm>
            <a:off x="580027" y="1171575"/>
            <a:ext cx="2895600" cy="3962400"/>
          </a:xfrm>
          <a:prstGeom prst="ellipse">
            <a:avLst/>
          </a:prstGeom>
          <a:solidFill>
            <a:schemeClr val="bg1"/>
          </a:solidFill>
          <a:ln w="9525">
            <a:solidFill>
              <a:schemeClr val="tx1"/>
            </a:solidFill>
            <a:round/>
            <a:headEnd/>
            <a:tailEnd/>
          </a:ln>
        </p:spPr>
        <p:txBody>
          <a:bodyPr wrap="none" lIns="91435" tIns="45718" rIns="91435" bIns="45718" anchor="ct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endParaRPr lang="en-US" altLang="en-US"/>
          </a:p>
        </p:txBody>
      </p:sp>
      <p:sp>
        <p:nvSpPr>
          <p:cNvPr id="31748" name="Rectangle 4"/>
          <p:cNvSpPr>
            <a:spLocks noChangeArrowheads="1"/>
          </p:cNvSpPr>
          <p:nvPr/>
        </p:nvSpPr>
        <p:spPr bwMode="auto">
          <a:xfrm>
            <a:off x="990596" y="1857375"/>
            <a:ext cx="990600" cy="533400"/>
          </a:xfrm>
          <a:prstGeom prst="rect">
            <a:avLst/>
          </a:prstGeom>
          <a:solidFill>
            <a:schemeClr val="bg1"/>
          </a:solidFill>
          <a:ln w="9525">
            <a:solidFill>
              <a:schemeClr val="tx1"/>
            </a:solidFill>
            <a:miter lim="800000"/>
            <a:headEnd/>
            <a:tailEnd/>
          </a:ln>
        </p:spPr>
        <p:txBody>
          <a:bodyPr wrap="none" lIns="91435" tIns="45718" rIns="91435" bIns="45718" anchor="ct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r>
              <a:rPr lang="en-US" altLang="en-US">
                <a:latin typeface="Helvetica" panose="020B0604020202020204" pitchFamily="34" charset="0"/>
              </a:rPr>
              <a:t>1</a:t>
            </a:r>
          </a:p>
        </p:txBody>
      </p:sp>
      <p:sp>
        <p:nvSpPr>
          <p:cNvPr id="31749" name="Rectangle 5"/>
          <p:cNvSpPr>
            <a:spLocks noChangeArrowheads="1"/>
          </p:cNvSpPr>
          <p:nvPr/>
        </p:nvSpPr>
        <p:spPr bwMode="auto">
          <a:xfrm>
            <a:off x="838196" y="3000375"/>
            <a:ext cx="914400" cy="914400"/>
          </a:xfrm>
          <a:prstGeom prst="rect">
            <a:avLst/>
          </a:prstGeom>
          <a:solidFill>
            <a:schemeClr val="bg1"/>
          </a:solidFill>
          <a:ln w="9525">
            <a:solidFill>
              <a:schemeClr val="tx1"/>
            </a:solidFill>
            <a:miter lim="800000"/>
            <a:headEnd/>
            <a:tailEnd/>
          </a:ln>
        </p:spPr>
        <p:txBody>
          <a:bodyPr wrap="none" lIns="91435" tIns="45718" rIns="91435" bIns="45718" anchor="ct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r>
              <a:rPr lang="en-US" altLang="en-US">
                <a:latin typeface="Helvetica" panose="020B0604020202020204" pitchFamily="34" charset="0"/>
              </a:rPr>
              <a:t>3</a:t>
            </a:r>
          </a:p>
        </p:txBody>
      </p:sp>
      <p:sp>
        <p:nvSpPr>
          <p:cNvPr id="31750" name="Rectangle 6"/>
          <p:cNvSpPr>
            <a:spLocks noChangeArrowheads="1"/>
          </p:cNvSpPr>
          <p:nvPr/>
        </p:nvSpPr>
        <p:spPr bwMode="auto">
          <a:xfrm>
            <a:off x="2285996" y="2466975"/>
            <a:ext cx="914400" cy="381000"/>
          </a:xfrm>
          <a:prstGeom prst="rect">
            <a:avLst/>
          </a:prstGeom>
          <a:solidFill>
            <a:schemeClr val="bg1"/>
          </a:solidFill>
          <a:ln w="9525">
            <a:solidFill>
              <a:schemeClr val="tx1"/>
            </a:solidFill>
            <a:miter lim="800000"/>
            <a:headEnd/>
            <a:tailEnd/>
          </a:ln>
        </p:spPr>
        <p:txBody>
          <a:bodyPr wrap="none" lIns="91435" tIns="45718" rIns="91435" bIns="45718" anchor="ct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r>
              <a:rPr lang="en-US" altLang="en-US">
                <a:latin typeface="Helvetica" panose="020B0604020202020204" pitchFamily="34" charset="0"/>
              </a:rPr>
              <a:t>2</a:t>
            </a:r>
          </a:p>
        </p:txBody>
      </p:sp>
      <p:sp>
        <p:nvSpPr>
          <p:cNvPr id="31751" name="Rectangle 7"/>
          <p:cNvSpPr>
            <a:spLocks noChangeArrowheads="1"/>
          </p:cNvSpPr>
          <p:nvPr/>
        </p:nvSpPr>
        <p:spPr bwMode="auto">
          <a:xfrm>
            <a:off x="2209796" y="3457575"/>
            <a:ext cx="914400" cy="533400"/>
          </a:xfrm>
          <a:prstGeom prst="rect">
            <a:avLst/>
          </a:prstGeom>
          <a:solidFill>
            <a:schemeClr val="bg1"/>
          </a:solidFill>
          <a:ln w="9525">
            <a:solidFill>
              <a:schemeClr val="tx1"/>
            </a:solidFill>
            <a:miter lim="800000"/>
            <a:headEnd/>
            <a:tailEnd/>
          </a:ln>
        </p:spPr>
        <p:txBody>
          <a:bodyPr wrap="none" lIns="91435" tIns="45718" rIns="91435" bIns="45718" anchor="ct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r>
              <a:rPr lang="en-US" altLang="en-US">
                <a:latin typeface="Helvetica" panose="020B0604020202020204" pitchFamily="34" charset="0"/>
              </a:rPr>
              <a:t>4</a:t>
            </a:r>
          </a:p>
        </p:txBody>
      </p:sp>
      <p:grpSp>
        <p:nvGrpSpPr>
          <p:cNvPr id="31752" name="Group 24"/>
          <p:cNvGrpSpPr>
            <a:grpSpLocks/>
          </p:cNvGrpSpPr>
          <p:nvPr/>
        </p:nvGrpSpPr>
        <p:grpSpPr bwMode="auto">
          <a:xfrm>
            <a:off x="6826158" y="1171575"/>
            <a:ext cx="1143000" cy="3962400"/>
            <a:chOff x="3888" y="1056"/>
            <a:chExt cx="720" cy="2496"/>
          </a:xfrm>
        </p:grpSpPr>
        <p:grpSp>
          <p:nvGrpSpPr>
            <p:cNvPr id="31755" name="Group 11"/>
            <p:cNvGrpSpPr>
              <a:grpSpLocks/>
            </p:cNvGrpSpPr>
            <p:nvPr/>
          </p:nvGrpSpPr>
          <p:grpSpPr bwMode="auto">
            <a:xfrm>
              <a:off x="3888" y="1056"/>
              <a:ext cx="720" cy="672"/>
              <a:chOff x="3888" y="1056"/>
              <a:chExt cx="720" cy="672"/>
            </a:xfrm>
          </p:grpSpPr>
          <p:sp>
            <p:nvSpPr>
              <p:cNvPr id="31766" name="Rectangle 8"/>
              <p:cNvSpPr>
                <a:spLocks noChangeArrowheads="1"/>
              </p:cNvSpPr>
              <p:nvPr/>
            </p:nvSpPr>
            <p:spPr bwMode="auto">
              <a:xfrm>
                <a:off x="3888" y="1056"/>
                <a:ext cx="720" cy="6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endParaRPr lang="en-US" altLang="en-US"/>
              </a:p>
            </p:txBody>
          </p:sp>
          <p:sp>
            <p:nvSpPr>
              <p:cNvPr id="31767" name="Line 9"/>
              <p:cNvSpPr>
                <a:spLocks noChangeShapeType="1"/>
              </p:cNvSpPr>
              <p:nvPr/>
            </p:nvSpPr>
            <p:spPr bwMode="auto">
              <a:xfrm>
                <a:off x="3888" y="1392"/>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56" name="Group 12"/>
            <p:cNvGrpSpPr>
              <a:grpSpLocks/>
            </p:cNvGrpSpPr>
            <p:nvPr/>
          </p:nvGrpSpPr>
          <p:grpSpPr bwMode="auto">
            <a:xfrm>
              <a:off x="3888" y="1728"/>
              <a:ext cx="720" cy="672"/>
              <a:chOff x="3888" y="1056"/>
              <a:chExt cx="720" cy="672"/>
            </a:xfrm>
          </p:grpSpPr>
          <p:sp>
            <p:nvSpPr>
              <p:cNvPr id="31764" name="Rectangle 13"/>
              <p:cNvSpPr>
                <a:spLocks noChangeArrowheads="1"/>
              </p:cNvSpPr>
              <p:nvPr/>
            </p:nvSpPr>
            <p:spPr bwMode="auto">
              <a:xfrm>
                <a:off x="3888" y="1056"/>
                <a:ext cx="720" cy="672"/>
              </a:xfrm>
              <a:prstGeom prst="rect">
                <a:avLst/>
              </a:prstGeom>
              <a:solidFill>
                <a:srgbClr val="DDDDDD"/>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endParaRPr lang="en-US" altLang="en-US"/>
              </a:p>
            </p:txBody>
          </p:sp>
          <p:sp>
            <p:nvSpPr>
              <p:cNvPr id="31765" name="Line 14"/>
              <p:cNvSpPr>
                <a:spLocks noChangeShapeType="1"/>
              </p:cNvSpPr>
              <p:nvPr/>
            </p:nvSpPr>
            <p:spPr bwMode="auto">
              <a:xfrm>
                <a:off x="3888" y="1392"/>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1757" name="Text Box 15"/>
            <p:cNvSpPr txBox="1">
              <a:spLocks noChangeArrowheads="1"/>
            </p:cNvSpPr>
            <p:nvPr/>
          </p:nvSpPr>
          <p:spPr bwMode="auto">
            <a:xfrm>
              <a:off x="4125" y="1132"/>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a:latin typeface="Helvetica" panose="020B0604020202020204" pitchFamily="34" charset="0"/>
                </a:rPr>
                <a:t>1</a:t>
              </a:r>
            </a:p>
          </p:txBody>
        </p:sp>
        <p:sp>
          <p:nvSpPr>
            <p:cNvPr id="31758" name="Text Box 16"/>
            <p:cNvSpPr txBox="1">
              <a:spLocks noChangeArrowheads="1"/>
            </p:cNvSpPr>
            <p:nvPr/>
          </p:nvSpPr>
          <p:spPr bwMode="auto">
            <a:xfrm>
              <a:off x="4127" y="1439"/>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a:latin typeface="Helvetica" panose="020B0604020202020204" pitchFamily="34" charset="0"/>
                </a:rPr>
                <a:t>4</a:t>
              </a:r>
            </a:p>
          </p:txBody>
        </p:sp>
        <p:sp>
          <p:nvSpPr>
            <p:cNvPr id="31759" name="Rectangle 17"/>
            <p:cNvSpPr>
              <a:spLocks noChangeArrowheads="1"/>
            </p:cNvSpPr>
            <p:nvPr/>
          </p:nvSpPr>
          <p:spPr bwMode="auto">
            <a:xfrm>
              <a:off x="3888" y="2400"/>
              <a:ext cx="720" cy="91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endParaRPr lang="en-US" altLang="en-US"/>
            </a:p>
          </p:txBody>
        </p:sp>
        <p:sp>
          <p:nvSpPr>
            <p:cNvPr id="31760" name="Rectangle 18"/>
            <p:cNvSpPr>
              <a:spLocks noChangeArrowheads="1"/>
            </p:cNvSpPr>
            <p:nvPr/>
          </p:nvSpPr>
          <p:spPr bwMode="auto">
            <a:xfrm>
              <a:off x="3888" y="3312"/>
              <a:ext cx="720" cy="240"/>
            </a:xfrm>
            <a:prstGeom prst="rect">
              <a:avLst/>
            </a:prstGeom>
            <a:solidFill>
              <a:srgbClr val="DDDDDD"/>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endParaRPr lang="en-US" altLang="en-US"/>
            </a:p>
          </p:txBody>
        </p:sp>
        <p:sp>
          <p:nvSpPr>
            <p:cNvPr id="31761" name="Line 19"/>
            <p:cNvSpPr>
              <a:spLocks noChangeShapeType="1"/>
            </p:cNvSpPr>
            <p:nvPr/>
          </p:nvSpPr>
          <p:spPr bwMode="auto">
            <a:xfrm>
              <a:off x="3888" y="2640"/>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62" name="Text Box 20"/>
            <p:cNvSpPr txBox="1">
              <a:spLocks noChangeArrowheads="1"/>
            </p:cNvSpPr>
            <p:nvPr/>
          </p:nvSpPr>
          <p:spPr bwMode="auto">
            <a:xfrm>
              <a:off x="4127" y="2428"/>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a:latin typeface="Helvetica" panose="020B0604020202020204" pitchFamily="34" charset="0"/>
                </a:rPr>
                <a:t>2</a:t>
              </a:r>
            </a:p>
          </p:txBody>
        </p:sp>
        <p:sp>
          <p:nvSpPr>
            <p:cNvPr id="31763" name="Text Box 21"/>
            <p:cNvSpPr txBox="1">
              <a:spLocks noChangeArrowheads="1"/>
            </p:cNvSpPr>
            <p:nvPr/>
          </p:nvSpPr>
          <p:spPr bwMode="auto">
            <a:xfrm>
              <a:off x="4127" y="2888"/>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a:latin typeface="Helvetica" panose="020B0604020202020204" pitchFamily="34" charset="0"/>
                </a:rPr>
                <a:t>3</a:t>
              </a:r>
            </a:p>
          </p:txBody>
        </p:sp>
      </p:grpSp>
      <p:sp>
        <p:nvSpPr>
          <p:cNvPr id="31753" name="Text Box 22"/>
          <p:cNvSpPr txBox="1">
            <a:spLocks noChangeArrowheads="1"/>
          </p:cNvSpPr>
          <p:nvPr/>
        </p:nvSpPr>
        <p:spPr bwMode="auto">
          <a:xfrm>
            <a:off x="1186410" y="5254905"/>
            <a:ext cx="1454234"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b="1" dirty="0">
                <a:latin typeface="Helvetica" panose="020B0604020202020204" pitchFamily="34" charset="0"/>
              </a:rPr>
              <a:t>user space </a:t>
            </a:r>
          </a:p>
        </p:txBody>
      </p:sp>
      <p:sp>
        <p:nvSpPr>
          <p:cNvPr id="31754" name="Text Box 23"/>
          <p:cNvSpPr txBox="1">
            <a:spLocks noChangeArrowheads="1"/>
          </p:cNvSpPr>
          <p:nvPr/>
        </p:nvSpPr>
        <p:spPr bwMode="auto">
          <a:xfrm>
            <a:off x="5994259" y="5254905"/>
            <a:ext cx="2787933"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b="1" dirty="0">
                <a:latin typeface="Helvetica" panose="020B0604020202020204" pitchFamily="34" charset="0"/>
              </a:rPr>
              <a:t>physical memory space</a:t>
            </a:r>
          </a:p>
        </p:txBody>
      </p:sp>
      <p:graphicFrame>
        <p:nvGraphicFramePr>
          <p:cNvPr id="2" name="Table 1"/>
          <p:cNvGraphicFramePr>
            <a:graphicFrameLocks noGrp="1"/>
          </p:cNvGraphicFramePr>
          <p:nvPr>
            <p:extLst>
              <p:ext uri="{D42A27DB-BD31-4B8C-83A1-F6EECF244321}">
                <p14:modId xmlns:p14="http://schemas.microsoft.com/office/powerpoint/2010/main" val="2508981238"/>
              </p:ext>
            </p:extLst>
          </p:nvPr>
        </p:nvGraphicFramePr>
        <p:xfrm>
          <a:off x="4494213" y="2149476"/>
          <a:ext cx="1976438" cy="2225040"/>
        </p:xfrm>
        <a:graphic>
          <a:graphicData uri="http://schemas.openxmlformats.org/drawingml/2006/table">
            <a:tbl>
              <a:tblPr firstRow="1" bandRow="1">
                <a:tableStyleId>{00A15C55-8517-42AA-B614-E9B94910E393}</a:tableStyleId>
              </a:tblPr>
              <a:tblGrid>
                <a:gridCol w="988219">
                  <a:extLst>
                    <a:ext uri="{9D8B030D-6E8A-4147-A177-3AD203B41FA5}">
                      <a16:colId xmlns:a16="http://schemas.microsoft.com/office/drawing/2014/main" val="20000"/>
                    </a:ext>
                  </a:extLst>
                </a:gridCol>
                <a:gridCol w="988219">
                  <a:extLst>
                    <a:ext uri="{9D8B030D-6E8A-4147-A177-3AD203B41FA5}">
                      <a16:colId xmlns:a16="http://schemas.microsoft.com/office/drawing/2014/main" val="20001"/>
                    </a:ext>
                  </a:extLst>
                </a:gridCol>
              </a:tblGrid>
              <a:tr h="370840">
                <a:tc>
                  <a:txBody>
                    <a:bodyPr/>
                    <a:lstStyle/>
                    <a:p>
                      <a:r>
                        <a:rPr lang="en-US" dirty="0"/>
                        <a:t>Limit</a:t>
                      </a:r>
                    </a:p>
                  </a:txBody>
                  <a:tcPr/>
                </a:tc>
                <a:tc>
                  <a:txBody>
                    <a:bodyPr/>
                    <a:lstStyle/>
                    <a:p>
                      <a:r>
                        <a:rPr lang="en-US" dirty="0"/>
                        <a:t>Base </a:t>
                      </a:r>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810368631"/>
              </p:ext>
            </p:extLst>
          </p:nvPr>
        </p:nvGraphicFramePr>
        <p:xfrm>
          <a:off x="3989916" y="2156175"/>
          <a:ext cx="476340" cy="2194560"/>
        </p:xfrm>
        <a:graphic>
          <a:graphicData uri="http://schemas.openxmlformats.org/drawingml/2006/table">
            <a:tbl>
              <a:tblPr firstRow="1" bandRow="1">
                <a:tableStyleId>{5C22544A-7EE6-4342-B048-85BDC9FD1C3A}</a:tableStyleId>
              </a:tblPr>
              <a:tblGrid>
                <a:gridCol w="476340">
                  <a:extLst>
                    <a:ext uri="{9D8B030D-6E8A-4147-A177-3AD203B41FA5}">
                      <a16:colId xmlns:a16="http://schemas.microsoft.com/office/drawing/2014/main" val="20000"/>
                    </a:ext>
                  </a:extLst>
                </a:gridCol>
              </a:tblGrid>
              <a:tr h="365760">
                <a:tc>
                  <a:txBody>
                    <a:bodyPr/>
                    <a:lstStyle/>
                    <a:p>
                      <a:endParaRPr lang="en-US" dirty="0"/>
                    </a:p>
                  </a:txBody>
                  <a:tcPr/>
                </a:tc>
                <a:extLst>
                  <a:ext uri="{0D108BD9-81ED-4DB2-BD59-A6C34878D82A}">
                    <a16:rowId xmlns:a16="http://schemas.microsoft.com/office/drawing/2014/main" val="10000"/>
                  </a:ext>
                </a:extLst>
              </a:tr>
              <a:tr h="365760">
                <a:tc>
                  <a:txBody>
                    <a:bodyPr/>
                    <a:lstStyle/>
                    <a:p>
                      <a:r>
                        <a:rPr lang="en-US" dirty="0"/>
                        <a:t>0</a:t>
                      </a:r>
                    </a:p>
                  </a:txBody>
                  <a:tcPr/>
                </a:tc>
                <a:extLst>
                  <a:ext uri="{0D108BD9-81ED-4DB2-BD59-A6C34878D82A}">
                    <a16:rowId xmlns:a16="http://schemas.microsoft.com/office/drawing/2014/main" val="10001"/>
                  </a:ext>
                </a:extLst>
              </a:tr>
              <a:tr h="365760">
                <a:tc>
                  <a:txBody>
                    <a:bodyPr/>
                    <a:lstStyle/>
                    <a:p>
                      <a:r>
                        <a:rPr lang="en-US" dirty="0"/>
                        <a:t>1</a:t>
                      </a:r>
                    </a:p>
                  </a:txBody>
                  <a:tcPr/>
                </a:tc>
                <a:extLst>
                  <a:ext uri="{0D108BD9-81ED-4DB2-BD59-A6C34878D82A}">
                    <a16:rowId xmlns:a16="http://schemas.microsoft.com/office/drawing/2014/main" val="10002"/>
                  </a:ext>
                </a:extLst>
              </a:tr>
              <a:tr h="365760">
                <a:tc>
                  <a:txBody>
                    <a:bodyPr/>
                    <a:lstStyle/>
                    <a:p>
                      <a:r>
                        <a:rPr lang="en-US" dirty="0"/>
                        <a:t>2</a:t>
                      </a:r>
                    </a:p>
                  </a:txBody>
                  <a:tcPr/>
                </a:tc>
                <a:extLst>
                  <a:ext uri="{0D108BD9-81ED-4DB2-BD59-A6C34878D82A}">
                    <a16:rowId xmlns:a16="http://schemas.microsoft.com/office/drawing/2014/main" val="10003"/>
                  </a:ext>
                </a:extLst>
              </a:tr>
              <a:tr h="365760">
                <a:tc>
                  <a:txBody>
                    <a:bodyPr/>
                    <a:lstStyle/>
                    <a:p>
                      <a:r>
                        <a:rPr lang="en-US" dirty="0"/>
                        <a:t>3</a:t>
                      </a:r>
                    </a:p>
                  </a:txBody>
                  <a:tcPr/>
                </a:tc>
                <a:extLst>
                  <a:ext uri="{0D108BD9-81ED-4DB2-BD59-A6C34878D82A}">
                    <a16:rowId xmlns:a16="http://schemas.microsoft.com/office/drawing/2014/main" val="10004"/>
                  </a:ext>
                </a:extLst>
              </a:tr>
              <a:tr h="365760">
                <a:tc>
                  <a:txBody>
                    <a:bodyPr/>
                    <a:lstStyle/>
                    <a:p>
                      <a:r>
                        <a:rPr lang="en-US" dirty="0"/>
                        <a:t>4</a:t>
                      </a:r>
                    </a:p>
                  </a:txBody>
                  <a:tcPr/>
                </a:tc>
                <a:extLst>
                  <a:ext uri="{0D108BD9-81ED-4DB2-BD59-A6C34878D82A}">
                    <a16:rowId xmlns:a16="http://schemas.microsoft.com/office/drawing/2014/main" val="10005"/>
                  </a:ext>
                </a:extLst>
              </a:tr>
            </a:tbl>
          </a:graphicData>
        </a:graphic>
      </p:graphicFrame>
      <p:sp>
        <p:nvSpPr>
          <p:cNvPr id="26" name="Text Box 23"/>
          <p:cNvSpPr txBox="1">
            <a:spLocks noChangeArrowheads="1"/>
          </p:cNvSpPr>
          <p:nvPr/>
        </p:nvSpPr>
        <p:spPr bwMode="auto">
          <a:xfrm>
            <a:off x="4433375" y="4383367"/>
            <a:ext cx="1809011"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b="1" dirty="0">
                <a:latin typeface="Helvetica" panose="020B0604020202020204" pitchFamily="34" charset="0"/>
              </a:rPr>
              <a:t>Segment Table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885825" y="136525"/>
            <a:ext cx="7800975" cy="576263"/>
          </a:xfrm>
        </p:spPr>
        <p:txBody>
          <a:bodyPr/>
          <a:lstStyle/>
          <a:p>
            <a:pPr eaLnBrk="1" hangingPunct="1"/>
            <a:r>
              <a:rPr lang="en-US" altLang="en-US"/>
              <a:t>Logical View of Segmentation</a:t>
            </a:r>
          </a:p>
        </p:txBody>
      </p:sp>
      <p:pic>
        <p:nvPicPr>
          <p:cNvPr id="4" name="Picture 3"/>
          <p:cNvPicPr>
            <a:picLocks noChangeAspect="1"/>
          </p:cNvPicPr>
          <p:nvPr/>
        </p:nvPicPr>
        <p:blipFill>
          <a:blip r:embed="rId3"/>
          <a:stretch>
            <a:fillRect/>
          </a:stretch>
        </p:blipFill>
        <p:spPr>
          <a:xfrm rot="16200000">
            <a:off x="2132009" y="0"/>
            <a:ext cx="4879981" cy="6858000"/>
          </a:xfrm>
          <a:prstGeom prst="rect">
            <a:avLst/>
          </a:prstGeom>
        </p:spPr>
      </p:pic>
    </p:spTree>
    <p:extLst>
      <p:ext uri="{BB962C8B-B14F-4D97-AF65-F5344CB8AC3E}">
        <p14:creationId xmlns:p14="http://schemas.microsoft.com/office/powerpoint/2010/main" val="42331613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52500" y="214313"/>
            <a:ext cx="7829550" cy="576262"/>
          </a:xfrm>
        </p:spPr>
        <p:txBody>
          <a:bodyPr/>
          <a:lstStyle/>
          <a:p>
            <a:pPr eaLnBrk="1" hangingPunct="1"/>
            <a:r>
              <a:rPr lang="en-US" altLang="en-US"/>
              <a:t>Segmentation Architecture (Cont.)</a:t>
            </a:r>
          </a:p>
        </p:txBody>
      </p:sp>
      <p:sp>
        <p:nvSpPr>
          <p:cNvPr id="33795" name="Rectangle 3"/>
          <p:cNvSpPr>
            <a:spLocks noGrp="1" noChangeArrowheads="1"/>
          </p:cNvSpPr>
          <p:nvPr>
            <p:ph type="body" idx="1"/>
          </p:nvPr>
        </p:nvSpPr>
        <p:spPr>
          <a:xfrm>
            <a:off x="882650" y="1162050"/>
            <a:ext cx="6775450" cy="4468813"/>
          </a:xfrm>
        </p:spPr>
        <p:txBody>
          <a:bodyPr/>
          <a:lstStyle/>
          <a:p>
            <a:pPr>
              <a:buFont typeface="Wingdings" panose="05000000000000000000" pitchFamily="2" charset="2"/>
              <a:buChar char="q"/>
            </a:pPr>
            <a:r>
              <a:rPr lang="en-US" altLang="en-US" dirty="0"/>
              <a:t>Protection</a:t>
            </a:r>
          </a:p>
          <a:p>
            <a:pPr lvl="1">
              <a:buFont typeface="Wingdings" panose="05000000000000000000" pitchFamily="2" charset="2"/>
              <a:buChar char="q"/>
            </a:pPr>
            <a:r>
              <a:rPr lang="en-US" altLang="en-US" dirty="0"/>
              <a:t>With each entry in segment table associate:</a:t>
            </a:r>
          </a:p>
          <a:p>
            <a:pPr lvl="2">
              <a:buFont typeface="Wingdings" panose="05000000000000000000" pitchFamily="2" charset="2"/>
              <a:buChar char="q"/>
            </a:pPr>
            <a:r>
              <a:rPr lang="en-US" altLang="en-US" dirty="0"/>
              <a:t>validation bit = 0 </a:t>
            </a:r>
            <a:r>
              <a:rPr lang="en-US" altLang="en-US" dirty="0">
                <a:sym typeface="Symbol" panose="05050102010706020507" pitchFamily="18" charset="2"/>
              </a:rPr>
              <a:t> illegal segment</a:t>
            </a:r>
          </a:p>
          <a:p>
            <a:pPr lvl="2">
              <a:buFont typeface="Wingdings" panose="05000000000000000000" pitchFamily="2" charset="2"/>
              <a:buChar char="q"/>
            </a:pPr>
            <a:r>
              <a:rPr lang="en-US" altLang="en-US" dirty="0">
                <a:sym typeface="Symbol" panose="05050102010706020507" pitchFamily="18" charset="2"/>
              </a:rPr>
              <a:t>read/write/execute privileges</a:t>
            </a:r>
          </a:p>
          <a:p>
            <a:pPr>
              <a:buFont typeface="Wingdings" panose="05000000000000000000" pitchFamily="2" charset="2"/>
              <a:buChar char="q"/>
            </a:pPr>
            <a:r>
              <a:rPr lang="en-US" altLang="en-US" dirty="0"/>
              <a:t>Protection bits associated with segments; code sharing occurs at segment level</a:t>
            </a:r>
          </a:p>
          <a:p>
            <a:pPr>
              <a:buFont typeface="Wingdings" panose="05000000000000000000" pitchFamily="2" charset="2"/>
              <a:buChar char="q"/>
            </a:pPr>
            <a:r>
              <a:rPr lang="en-US" altLang="en-US" dirty="0"/>
              <a:t>Since segments vary in length, memory allocation is a dynamic storage-allocation problem</a:t>
            </a:r>
          </a:p>
          <a:p>
            <a:pPr>
              <a:buFont typeface="Wingdings" panose="05000000000000000000" pitchFamily="2" charset="2"/>
              <a:buChar char="q"/>
            </a:pPr>
            <a:r>
              <a:rPr lang="en-US" altLang="en-US" dirty="0"/>
              <a:t>A segmentation example is shown in the following diagram</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6"/>
          <p:cNvSpPr>
            <a:spLocks noGrp="1" noChangeArrowheads="1"/>
          </p:cNvSpPr>
          <p:nvPr>
            <p:ph type="title"/>
          </p:nvPr>
        </p:nvSpPr>
        <p:spPr>
          <a:xfrm>
            <a:off x="457200" y="152400"/>
            <a:ext cx="8229600" cy="576263"/>
          </a:xfrm>
        </p:spPr>
        <p:txBody>
          <a:bodyPr/>
          <a:lstStyle/>
          <a:p>
            <a:pPr eaLnBrk="1" hangingPunct="1"/>
            <a:r>
              <a:rPr lang="en-US" altLang="en-US"/>
              <a:t>Paging</a:t>
            </a:r>
          </a:p>
        </p:txBody>
      </p:sp>
      <p:sp>
        <p:nvSpPr>
          <p:cNvPr id="35843" name="Rectangle 1027"/>
          <p:cNvSpPr>
            <a:spLocks noGrp="1" noChangeArrowheads="1"/>
          </p:cNvSpPr>
          <p:nvPr>
            <p:ph type="body" idx="1"/>
          </p:nvPr>
        </p:nvSpPr>
        <p:spPr>
          <a:xfrm>
            <a:off x="893763" y="1128713"/>
            <a:ext cx="7183437" cy="4767262"/>
          </a:xfrm>
        </p:spPr>
        <p:txBody>
          <a:bodyPr/>
          <a:lstStyle/>
          <a:p>
            <a:pPr>
              <a:buFont typeface="Wingdings" panose="05000000000000000000" pitchFamily="2" charset="2"/>
              <a:buChar char="q"/>
            </a:pPr>
            <a:r>
              <a:rPr lang="en-US" altLang="en-US" dirty="0"/>
              <a:t>Most popular memory management scheme:</a:t>
            </a:r>
          </a:p>
          <a:p>
            <a:pPr>
              <a:buFont typeface="Wingdings" panose="05000000000000000000" pitchFamily="2" charset="2"/>
              <a:buChar char="q"/>
            </a:pPr>
            <a:r>
              <a:rPr lang="en-US" altLang="en-US" dirty="0"/>
              <a:t>Here’s why:</a:t>
            </a:r>
          </a:p>
          <a:p>
            <a:pPr>
              <a:buFont typeface="Wingdings" panose="05000000000000000000" pitchFamily="2" charset="2"/>
              <a:buChar char="q"/>
            </a:pPr>
            <a:r>
              <a:rPr lang="en-US" altLang="en-US" dirty="0"/>
              <a:t>Physical  address space of a process can be noncontiguous; process is allocated physical memory as it is available</a:t>
            </a:r>
          </a:p>
          <a:p>
            <a:pPr lvl="1">
              <a:buFont typeface="Wingdings" panose="05000000000000000000" pitchFamily="2" charset="2"/>
              <a:buChar char="q"/>
            </a:pPr>
            <a:r>
              <a:rPr lang="en-US" altLang="en-US" dirty="0"/>
              <a:t>Avoids external fragmentation</a:t>
            </a:r>
          </a:p>
          <a:p>
            <a:pPr lvl="1">
              <a:buFont typeface="Wingdings" panose="05000000000000000000" pitchFamily="2" charset="2"/>
              <a:buChar char="q"/>
            </a:pPr>
            <a:r>
              <a:rPr lang="en-US" altLang="en-US" dirty="0"/>
              <a:t>Avoids problem of varying sized memory chunks fitting into backing store</a:t>
            </a:r>
          </a:p>
          <a:p>
            <a:pPr lvl="1">
              <a:buFont typeface="Wingdings" panose="05000000000000000000" pitchFamily="2" charset="2"/>
              <a:buChar char="q"/>
            </a:pPr>
            <a:r>
              <a:rPr lang="en-US" altLang="en-US" dirty="0"/>
              <a:t>Backing store can have same fragmentation problems. And compaction is not an option due to processing speed in the backing store. </a:t>
            </a:r>
          </a:p>
          <a:p>
            <a:pPr>
              <a:buFont typeface="Wingdings" panose="05000000000000000000" pitchFamily="2" charset="2"/>
              <a:buChar char="q"/>
            </a:pPr>
            <a:r>
              <a:rPr lang="en-US" altLang="en-US" dirty="0"/>
              <a:t>Paging is implemented through </a:t>
            </a:r>
            <a:r>
              <a:rPr lang="en-US" altLang="en-US" u="sng" dirty="0"/>
              <a:t>cooperation between the hardware and the operating system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6"/>
          <p:cNvSpPr>
            <a:spLocks noGrp="1" noChangeArrowheads="1"/>
          </p:cNvSpPr>
          <p:nvPr>
            <p:ph type="title"/>
          </p:nvPr>
        </p:nvSpPr>
        <p:spPr>
          <a:xfrm>
            <a:off x="457200" y="152400"/>
            <a:ext cx="8229600" cy="576263"/>
          </a:xfrm>
        </p:spPr>
        <p:txBody>
          <a:bodyPr/>
          <a:lstStyle/>
          <a:p>
            <a:pPr eaLnBrk="1" hangingPunct="1"/>
            <a:r>
              <a:rPr lang="en-US" altLang="en-US" dirty="0"/>
              <a:t>Paging – Basic Method</a:t>
            </a:r>
          </a:p>
        </p:txBody>
      </p:sp>
      <p:sp>
        <p:nvSpPr>
          <p:cNvPr id="35843" name="Rectangle 1027"/>
          <p:cNvSpPr>
            <a:spLocks noGrp="1" noChangeArrowheads="1"/>
          </p:cNvSpPr>
          <p:nvPr>
            <p:ph type="body" idx="1"/>
          </p:nvPr>
        </p:nvSpPr>
        <p:spPr>
          <a:xfrm>
            <a:off x="893763" y="1128713"/>
            <a:ext cx="7183437" cy="4767262"/>
          </a:xfrm>
        </p:spPr>
        <p:txBody>
          <a:bodyPr/>
          <a:lstStyle/>
          <a:p>
            <a:pPr>
              <a:buFont typeface="Wingdings" panose="05000000000000000000" pitchFamily="2" charset="2"/>
              <a:buChar char="q"/>
            </a:pPr>
            <a:r>
              <a:rPr lang="en-US" altLang="en-US" dirty="0"/>
              <a:t>Divide </a:t>
            </a:r>
            <a:r>
              <a:rPr lang="en-US" altLang="en-US" u="sng" dirty="0"/>
              <a:t>physical memory </a:t>
            </a:r>
            <a:r>
              <a:rPr lang="en-US" altLang="en-US" dirty="0"/>
              <a:t>into fixed-sized blocks called </a:t>
            </a:r>
            <a:r>
              <a:rPr lang="en-US" altLang="en-US" b="1" dirty="0">
                <a:solidFill>
                  <a:srgbClr val="3366FF"/>
                </a:solidFill>
              </a:rPr>
              <a:t>frames</a:t>
            </a:r>
            <a:endParaRPr lang="en-US" altLang="en-US" dirty="0">
              <a:solidFill>
                <a:srgbClr val="3366FF"/>
              </a:solidFill>
            </a:endParaRPr>
          </a:p>
          <a:p>
            <a:pPr lvl="1">
              <a:buFont typeface="Wingdings" panose="05000000000000000000" pitchFamily="2" charset="2"/>
              <a:buChar char="q"/>
            </a:pPr>
            <a:r>
              <a:rPr lang="en-US" altLang="en-US" dirty="0">
                <a:solidFill>
                  <a:srgbClr val="000000"/>
                </a:solidFill>
              </a:rPr>
              <a:t>Size </a:t>
            </a:r>
            <a:r>
              <a:rPr lang="en-US" altLang="en-US" dirty="0"/>
              <a:t>is power of 2, between 512 bytes and 16 Mbytes</a:t>
            </a:r>
            <a:endParaRPr lang="en-US" altLang="en-US" sz="800" dirty="0"/>
          </a:p>
          <a:p>
            <a:pPr>
              <a:buFont typeface="Wingdings" panose="05000000000000000000" pitchFamily="2" charset="2"/>
              <a:buChar char="q"/>
            </a:pPr>
            <a:r>
              <a:rPr lang="en-US" altLang="en-US" dirty="0"/>
              <a:t>Divide </a:t>
            </a:r>
            <a:r>
              <a:rPr lang="en-US" altLang="en-US" u="sng" dirty="0"/>
              <a:t>logical memory </a:t>
            </a:r>
            <a:r>
              <a:rPr lang="en-US" altLang="en-US" dirty="0"/>
              <a:t>into blocks of same size called </a:t>
            </a:r>
            <a:r>
              <a:rPr lang="en-US" altLang="en-US" b="1" dirty="0">
                <a:solidFill>
                  <a:srgbClr val="3366FF"/>
                </a:solidFill>
              </a:rPr>
              <a:t>pages</a:t>
            </a:r>
          </a:p>
          <a:p>
            <a:pPr>
              <a:buFont typeface="Wingdings" panose="05000000000000000000" pitchFamily="2" charset="2"/>
              <a:buChar char="q"/>
            </a:pPr>
            <a:r>
              <a:rPr lang="en-US" altLang="en-US" b="1" dirty="0">
                <a:solidFill>
                  <a:srgbClr val="3366FF"/>
                </a:solidFill>
              </a:rPr>
              <a:t>Backing store </a:t>
            </a:r>
            <a:r>
              <a:rPr lang="en-US" altLang="en-US" dirty="0"/>
              <a:t>is divided into fixed-size blocks that </a:t>
            </a:r>
            <a:r>
              <a:rPr lang="en-US" altLang="en-US" dirty="0">
                <a:solidFill>
                  <a:srgbClr val="FF0000"/>
                </a:solidFill>
              </a:rPr>
              <a:t>are the same size as the memory frames or clusters of frames. </a:t>
            </a:r>
          </a:p>
          <a:p>
            <a:pPr>
              <a:buFont typeface="Wingdings" panose="05000000000000000000" pitchFamily="2" charset="2"/>
              <a:buChar char="q"/>
            </a:pPr>
            <a:r>
              <a:rPr lang="en-US" altLang="en-US" dirty="0"/>
              <a:t>Keep track of all free frames</a:t>
            </a:r>
            <a:endParaRPr lang="en-US" altLang="en-US" sz="800" dirty="0"/>
          </a:p>
          <a:p>
            <a:pPr>
              <a:buFont typeface="Wingdings" panose="05000000000000000000" pitchFamily="2" charset="2"/>
              <a:buChar char="q"/>
            </a:pPr>
            <a:r>
              <a:rPr lang="en-US" altLang="en-US" dirty="0"/>
              <a:t>To run a program of size </a:t>
            </a:r>
            <a:r>
              <a:rPr lang="en-US" altLang="en-US" b="1" i="1" dirty="0"/>
              <a:t>N</a:t>
            </a:r>
            <a:r>
              <a:rPr lang="en-US" altLang="en-US" i="1" dirty="0"/>
              <a:t> </a:t>
            </a:r>
            <a:r>
              <a:rPr lang="en-US" altLang="en-US" dirty="0"/>
              <a:t>pages, need to find </a:t>
            </a:r>
            <a:r>
              <a:rPr lang="en-US" altLang="en-US" b="1" i="1" dirty="0"/>
              <a:t>N</a:t>
            </a:r>
            <a:r>
              <a:rPr lang="en-US" altLang="en-US" dirty="0"/>
              <a:t> free frames and load program</a:t>
            </a:r>
            <a:endParaRPr lang="en-US" altLang="en-US" sz="800" dirty="0"/>
          </a:p>
          <a:p>
            <a:pPr>
              <a:buFont typeface="Wingdings" panose="05000000000000000000" pitchFamily="2" charset="2"/>
              <a:buChar char="q"/>
            </a:pPr>
            <a:r>
              <a:rPr lang="en-US" altLang="en-US" dirty="0"/>
              <a:t>Set up a </a:t>
            </a:r>
            <a:r>
              <a:rPr lang="en-US" altLang="en-US" b="1" dirty="0">
                <a:solidFill>
                  <a:srgbClr val="3366FF"/>
                </a:solidFill>
              </a:rPr>
              <a:t>page table</a:t>
            </a:r>
            <a:r>
              <a:rPr lang="en-US" altLang="en-US" dirty="0"/>
              <a:t> to translate logical to physical addresses</a:t>
            </a:r>
          </a:p>
          <a:p>
            <a:pPr>
              <a:buFont typeface="Wingdings" panose="05000000000000000000" pitchFamily="2" charset="2"/>
              <a:buChar char="q"/>
            </a:pPr>
            <a:r>
              <a:rPr lang="en-US" altLang="en-US" dirty="0"/>
              <a:t>Still may have Internal fragmentation if the last frame is larger than the remainder of the program’s address space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26"/>
          <p:cNvSpPr>
            <a:spLocks noGrp="1" noChangeArrowheads="1"/>
          </p:cNvSpPr>
          <p:nvPr>
            <p:ph type="title"/>
          </p:nvPr>
        </p:nvSpPr>
        <p:spPr>
          <a:xfrm>
            <a:off x="846138" y="152400"/>
            <a:ext cx="7840662" cy="576263"/>
          </a:xfrm>
        </p:spPr>
        <p:txBody>
          <a:bodyPr/>
          <a:lstStyle/>
          <a:p>
            <a:pPr eaLnBrk="1" hangingPunct="1"/>
            <a:r>
              <a:rPr lang="en-US" altLang="en-US"/>
              <a:t>Address Translation Scheme</a:t>
            </a:r>
          </a:p>
        </p:txBody>
      </p:sp>
      <p:sp>
        <p:nvSpPr>
          <p:cNvPr id="33795" name="Rectangle 1027"/>
          <p:cNvSpPr>
            <a:spLocks noGrp="1" noChangeArrowheads="1"/>
          </p:cNvSpPr>
          <p:nvPr>
            <p:ph type="body" idx="1"/>
          </p:nvPr>
        </p:nvSpPr>
        <p:spPr>
          <a:xfrm>
            <a:off x="841375" y="1125538"/>
            <a:ext cx="7299325" cy="4483100"/>
          </a:xfrm>
        </p:spPr>
        <p:txBody>
          <a:bodyPr/>
          <a:lstStyle/>
          <a:p>
            <a:pPr>
              <a:buFont typeface="Wingdings" panose="05000000000000000000" pitchFamily="2" charset="2"/>
              <a:buChar char="q"/>
              <a:defRPr/>
            </a:pPr>
            <a:r>
              <a:rPr lang="en-US" altLang="en-US" dirty="0"/>
              <a:t>Addresses generated by CPU are divided into:</a:t>
            </a:r>
          </a:p>
          <a:p>
            <a:pPr lvl="1">
              <a:buFont typeface="Wingdings" panose="05000000000000000000" pitchFamily="2" charset="2"/>
              <a:buChar char="q"/>
              <a:defRPr/>
            </a:pPr>
            <a:r>
              <a:rPr lang="en-US" altLang="en-US" b="1" dirty="0">
                <a:solidFill>
                  <a:srgbClr val="3366FF"/>
                </a:solidFill>
              </a:rPr>
              <a:t>Page number </a:t>
            </a:r>
            <a:r>
              <a:rPr lang="en-US" altLang="en-US" dirty="0"/>
              <a:t>(</a:t>
            </a:r>
            <a:r>
              <a:rPr lang="en-US" altLang="en-US" b="1" i="1" dirty="0">
                <a:solidFill>
                  <a:srgbClr val="3366FF"/>
                </a:solidFill>
              </a:rPr>
              <a:t>p</a:t>
            </a:r>
            <a:r>
              <a:rPr lang="en-US" altLang="en-US" dirty="0"/>
              <a:t>)</a:t>
            </a:r>
            <a:r>
              <a:rPr lang="en-US" altLang="en-US" dirty="0">
                <a:solidFill>
                  <a:srgbClr val="3366FF"/>
                </a:solidFill>
              </a:rPr>
              <a:t> </a:t>
            </a:r>
            <a:r>
              <a:rPr lang="en-US" altLang="en-US" dirty="0"/>
              <a:t>– used as an index into a </a:t>
            </a:r>
            <a:r>
              <a:rPr lang="en-US" altLang="en-US" b="1" dirty="0">
                <a:solidFill>
                  <a:srgbClr val="3366FF"/>
                </a:solidFill>
              </a:rPr>
              <a:t>page table </a:t>
            </a:r>
            <a:r>
              <a:rPr lang="en-US" altLang="en-US" dirty="0"/>
              <a:t>which contains base address of each page in physical memory</a:t>
            </a:r>
          </a:p>
          <a:p>
            <a:pPr lvl="1">
              <a:buFont typeface="Wingdings" panose="05000000000000000000" pitchFamily="2" charset="2"/>
              <a:buChar char="q"/>
              <a:defRPr/>
            </a:pPr>
            <a:r>
              <a:rPr lang="en-US" altLang="en-US" b="1" dirty="0">
                <a:solidFill>
                  <a:srgbClr val="3366FF"/>
                </a:solidFill>
              </a:rPr>
              <a:t>Page offset </a:t>
            </a:r>
            <a:r>
              <a:rPr lang="en-US" altLang="en-US" dirty="0"/>
              <a:t>(</a:t>
            </a:r>
            <a:r>
              <a:rPr lang="en-US" altLang="en-US" b="1" i="1" dirty="0">
                <a:solidFill>
                  <a:srgbClr val="3366FF"/>
                </a:solidFill>
              </a:rPr>
              <a:t>d</a:t>
            </a:r>
            <a:r>
              <a:rPr lang="en-US" altLang="en-US" dirty="0"/>
              <a:t>)</a:t>
            </a:r>
            <a:r>
              <a:rPr lang="en-US" altLang="en-US" dirty="0">
                <a:solidFill>
                  <a:srgbClr val="3366FF"/>
                </a:solidFill>
              </a:rPr>
              <a:t> </a:t>
            </a:r>
            <a:r>
              <a:rPr lang="en-US" altLang="en-US" dirty="0"/>
              <a:t>– combined with base address to define the physical memory address that is sent to the memory unit</a:t>
            </a:r>
          </a:p>
          <a:p>
            <a:pPr lvl="1">
              <a:buFont typeface="Wingdings" panose="05000000000000000000" pitchFamily="2" charset="2"/>
              <a:buChar char="q"/>
              <a:defRPr/>
            </a:pPr>
            <a:endParaRPr lang="en-US" altLang="en-US" dirty="0"/>
          </a:p>
          <a:p>
            <a:pPr lvl="1">
              <a:buFont typeface="Wingdings" panose="05000000000000000000" pitchFamily="2" charset="2"/>
              <a:buChar char="q"/>
              <a:defRPr/>
            </a:pPr>
            <a:endParaRPr lang="en-US" altLang="en-US" dirty="0"/>
          </a:p>
          <a:p>
            <a:pPr lvl="1">
              <a:buFont typeface="Wingdings" panose="05000000000000000000" pitchFamily="2" charset="2"/>
              <a:buChar char="q"/>
              <a:defRPr/>
            </a:pPr>
            <a:endParaRPr lang="en-US" altLang="en-US" dirty="0"/>
          </a:p>
          <a:p>
            <a:pPr lvl="1">
              <a:defRPr/>
            </a:pPr>
            <a:endParaRPr lang="en-US" altLang="en-US" dirty="0"/>
          </a:p>
          <a:p>
            <a:pPr marL="457200" lvl="1" indent="0">
              <a:buNone/>
              <a:defRPr/>
            </a:pPr>
            <a:endParaRPr lang="en-US" altLang="en-US" baseline="30000" dirty="0"/>
          </a:p>
        </p:txBody>
      </p:sp>
      <p:pic>
        <p:nvPicPr>
          <p:cNvPr id="3686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00363" y="2882900"/>
            <a:ext cx="33432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979650" y="3712313"/>
            <a:ext cx="1064302" cy="369332"/>
          </a:xfrm>
          <a:prstGeom prst="rect">
            <a:avLst/>
          </a:prstGeom>
          <a:noFill/>
        </p:spPr>
        <p:txBody>
          <a:bodyPr wrap="square" rtlCol="0">
            <a:spAutoFit/>
          </a:bodyPr>
          <a:lstStyle/>
          <a:p>
            <a:r>
              <a:rPr lang="en-US" dirty="0"/>
              <a:t>bits</a:t>
            </a:r>
          </a:p>
        </p:txBody>
      </p:sp>
      <p:sp>
        <p:nvSpPr>
          <p:cNvPr id="6" name="TextBox 5"/>
          <p:cNvSpPr txBox="1"/>
          <p:nvPr/>
        </p:nvSpPr>
        <p:spPr>
          <a:xfrm>
            <a:off x="5316277" y="3729803"/>
            <a:ext cx="1064302" cy="369332"/>
          </a:xfrm>
          <a:prstGeom prst="rect">
            <a:avLst/>
          </a:prstGeom>
          <a:noFill/>
        </p:spPr>
        <p:txBody>
          <a:bodyPr wrap="square" rtlCol="0">
            <a:spAutoFit/>
          </a:bodyPr>
          <a:lstStyle/>
          <a:p>
            <a:r>
              <a:rPr lang="en-US" dirty="0"/>
              <a:t>bits</a:t>
            </a:r>
          </a:p>
        </p:txBody>
      </p:sp>
      <p:sp>
        <p:nvSpPr>
          <p:cNvPr id="4" name="TextBox 3"/>
          <p:cNvSpPr txBox="1"/>
          <p:nvPr/>
        </p:nvSpPr>
        <p:spPr>
          <a:xfrm>
            <a:off x="1993692" y="4302177"/>
            <a:ext cx="5981075" cy="646331"/>
          </a:xfrm>
          <a:prstGeom prst="rect">
            <a:avLst/>
          </a:prstGeom>
          <a:noFill/>
        </p:spPr>
        <p:txBody>
          <a:bodyPr wrap="square" rtlCol="0">
            <a:spAutoFit/>
          </a:bodyPr>
          <a:lstStyle/>
          <a:p>
            <a:r>
              <a:rPr lang="en-US" dirty="0">
                <a:solidFill>
                  <a:srgbClr val="FF0000"/>
                </a:solidFill>
              </a:rPr>
              <a:t>When the logical address space is 2</a:t>
            </a:r>
            <a:r>
              <a:rPr lang="en-US" baseline="30000" dirty="0">
                <a:solidFill>
                  <a:srgbClr val="FF0000"/>
                </a:solidFill>
              </a:rPr>
              <a:t>m</a:t>
            </a:r>
            <a:r>
              <a:rPr lang="en-US" dirty="0">
                <a:solidFill>
                  <a:srgbClr val="FF0000"/>
                </a:solidFill>
              </a:rPr>
              <a:t> and a page size is 2</a:t>
            </a:r>
            <a:r>
              <a:rPr lang="en-US" baseline="30000" dirty="0">
                <a:solidFill>
                  <a:srgbClr val="FF0000"/>
                </a:solidFill>
              </a:rPr>
              <a:t>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49300" y="120650"/>
            <a:ext cx="7937500" cy="576263"/>
          </a:xfrm>
        </p:spPr>
        <p:txBody>
          <a:bodyPr/>
          <a:lstStyle/>
          <a:p>
            <a:pPr eaLnBrk="1" hangingPunct="1"/>
            <a:r>
              <a:rPr lang="en-US" altLang="en-US"/>
              <a:t>Paging Hardware</a:t>
            </a:r>
          </a:p>
        </p:txBody>
      </p:sp>
      <p:pic>
        <p:nvPicPr>
          <p:cNvPr id="37891"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763" y="1128713"/>
            <a:ext cx="6226175"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a:xfrm>
            <a:off x="946150" y="46038"/>
            <a:ext cx="8229600" cy="644525"/>
          </a:xfrm>
        </p:spPr>
        <p:txBody>
          <a:bodyPr/>
          <a:lstStyle/>
          <a:p>
            <a:pPr eaLnBrk="1" hangingPunct="1"/>
            <a:r>
              <a:rPr lang="en-US" altLang="en-US" sz="2400"/>
              <a:t>Paging Model of Logical and  Physical Memory</a:t>
            </a:r>
          </a:p>
        </p:txBody>
      </p:sp>
      <p:pic>
        <p:nvPicPr>
          <p:cNvPr id="38915"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1203325"/>
            <a:ext cx="4938712"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p:cNvCxnSpPr/>
          <p:nvPr/>
        </p:nvCxnSpPr>
        <p:spPr bwMode="auto">
          <a:xfrm>
            <a:off x="2743200" y="1978926"/>
            <a:ext cx="1514901" cy="245659"/>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7" name="Straight Arrow Connector 6"/>
          <p:cNvCxnSpPr/>
          <p:nvPr/>
        </p:nvCxnSpPr>
        <p:spPr bwMode="auto">
          <a:xfrm>
            <a:off x="4546979" y="2224585"/>
            <a:ext cx="1514901" cy="245659"/>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2" name="TextBox 1"/>
          <p:cNvSpPr txBox="1"/>
          <p:nvPr/>
        </p:nvSpPr>
        <p:spPr>
          <a:xfrm>
            <a:off x="946150" y="5471410"/>
            <a:ext cx="3715791" cy="369332"/>
          </a:xfrm>
          <a:prstGeom prst="rect">
            <a:avLst/>
          </a:prstGeom>
          <a:noFill/>
        </p:spPr>
        <p:txBody>
          <a:bodyPr wrap="square" rtlCol="0">
            <a:spAutoFit/>
          </a:bodyPr>
          <a:lstStyle/>
          <a:p>
            <a:r>
              <a:rPr lang="en-US" dirty="0">
                <a:solidFill>
                  <a:srgbClr val="FF0000"/>
                </a:solidFill>
              </a:rPr>
              <a:t>Offsets are not shown here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85775" y="87313"/>
            <a:ext cx="8077200" cy="609600"/>
          </a:xfrm>
        </p:spPr>
        <p:txBody>
          <a:bodyPr/>
          <a:lstStyle/>
          <a:p>
            <a:pPr eaLnBrk="1" hangingPunct="1"/>
            <a:r>
              <a:rPr lang="en-US" altLang="en-US"/>
              <a:t>Paging Example</a:t>
            </a:r>
          </a:p>
        </p:txBody>
      </p:sp>
      <p:pic>
        <p:nvPicPr>
          <p:cNvPr id="3994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168" y="696913"/>
            <a:ext cx="4818063" cy="600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ext Box 5"/>
          <p:cNvSpPr txBox="1">
            <a:spLocks noChangeArrowheads="1"/>
          </p:cNvSpPr>
          <p:nvPr/>
        </p:nvSpPr>
        <p:spPr bwMode="auto">
          <a:xfrm>
            <a:off x="733424" y="5722891"/>
            <a:ext cx="6003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spcBef>
                <a:spcPct val="50000"/>
              </a:spcBef>
            </a:pPr>
            <a:r>
              <a:rPr lang="en-US" altLang="en-US" sz="1600" i="1" dirty="0">
                <a:latin typeface="Helvetica" panose="020B0604020202020204" pitchFamily="34" charset="0"/>
              </a:rPr>
              <a:t>n</a:t>
            </a:r>
            <a:r>
              <a:rPr lang="en-US" altLang="en-US" sz="1600" dirty="0">
                <a:latin typeface="Helvetica" panose="020B0604020202020204" pitchFamily="34" charset="0"/>
              </a:rPr>
              <a:t>=2 and </a:t>
            </a:r>
            <a:r>
              <a:rPr lang="en-US" altLang="en-US" sz="1600" i="1" dirty="0">
                <a:latin typeface="Helvetica" panose="020B0604020202020204" pitchFamily="34" charset="0"/>
              </a:rPr>
              <a:t>m</a:t>
            </a:r>
            <a:r>
              <a:rPr lang="en-US" altLang="en-US" sz="1600" dirty="0">
                <a:latin typeface="Helvetica" panose="020B0604020202020204" pitchFamily="34" charset="0"/>
              </a:rPr>
              <a:t>=4   32-byte memory and 4-byte pages</a:t>
            </a:r>
          </a:p>
        </p:txBody>
      </p:sp>
      <p:cxnSp>
        <p:nvCxnSpPr>
          <p:cNvPr id="3" name="Straight Arrow Connector 2"/>
          <p:cNvCxnSpPr/>
          <p:nvPr/>
        </p:nvCxnSpPr>
        <p:spPr bwMode="auto">
          <a:xfrm>
            <a:off x="2825087" y="873457"/>
            <a:ext cx="1514901" cy="955343"/>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7" name="Straight Arrow Connector 6"/>
          <p:cNvCxnSpPr/>
          <p:nvPr/>
        </p:nvCxnSpPr>
        <p:spPr bwMode="auto">
          <a:xfrm>
            <a:off x="4784677" y="1828800"/>
            <a:ext cx="1445182" cy="2627724"/>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9" name="Straight Arrow Connector 8"/>
          <p:cNvCxnSpPr/>
          <p:nvPr/>
        </p:nvCxnSpPr>
        <p:spPr bwMode="auto">
          <a:xfrm>
            <a:off x="2754472" y="1542197"/>
            <a:ext cx="1807860" cy="605893"/>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11" name="Straight Arrow Connector 10"/>
          <p:cNvCxnSpPr/>
          <p:nvPr/>
        </p:nvCxnSpPr>
        <p:spPr bwMode="auto">
          <a:xfrm>
            <a:off x="4784677" y="2148090"/>
            <a:ext cx="1665353" cy="3123975"/>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0" name="TextBox 9"/>
          <p:cNvSpPr txBox="1"/>
          <p:nvPr/>
        </p:nvSpPr>
        <p:spPr>
          <a:xfrm>
            <a:off x="381272" y="4729007"/>
            <a:ext cx="3715791" cy="369332"/>
          </a:xfrm>
          <a:prstGeom prst="rect">
            <a:avLst/>
          </a:prstGeom>
          <a:noFill/>
        </p:spPr>
        <p:txBody>
          <a:bodyPr wrap="square" rtlCol="0">
            <a:spAutoFit/>
          </a:bodyPr>
          <a:lstStyle/>
          <a:p>
            <a:r>
              <a:rPr lang="en-US" dirty="0">
                <a:solidFill>
                  <a:srgbClr val="FF0000"/>
                </a:solidFill>
              </a:rPr>
              <a:t>Offsets are not shown here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a:xfrm>
            <a:off x="1060450" y="163513"/>
            <a:ext cx="6764338" cy="576262"/>
          </a:xfrm>
        </p:spPr>
        <p:txBody>
          <a:bodyPr/>
          <a:lstStyle/>
          <a:p>
            <a:pPr eaLnBrk="1" hangingPunct="1"/>
            <a:r>
              <a:rPr lang="en-US" altLang="en-US"/>
              <a:t>Background</a:t>
            </a:r>
          </a:p>
        </p:txBody>
      </p:sp>
      <p:sp>
        <p:nvSpPr>
          <p:cNvPr id="6147" name="Rectangle 1027"/>
          <p:cNvSpPr>
            <a:spLocks noGrp="1" noChangeArrowheads="1"/>
          </p:cNvSpPr>
          <p:nvPr>
            <p:ph type="body" idx="1"/>
          </p:nvPr>
        </p:nvSpPr>
        <p:spPr>
          <a:xfrm>
            <a:off x="863599" y="1250950"/>
            <a:ext cx="7215875" cy="4483100"/>
          </a:xfrm>
        </p:spPr>
        <p:txBody>
          <a:bodyPr/>
          <a:lstStyle/>
          <a:p>
            <a:pPr>
              <a:buFont typeface="Wingdings" panose="05000000000000000000" pitchFamily="2" charset="2"/>
              <a:buChar char="q"/>
            </a:pPr>
            <a:r>
              <a:rPr lang="en-US" altLang="en-US" dirty="0"/>
              <a:t>Protection of memory </a:t>
            </a:r>
            <a:r>
              <a:rPr lang="en-US" altLang="en-US" b="1" dirty="0"/>
              <a:t>via hardware</a:t>
            </a:r>
            <a:r>
              <a:rPr lang="en-US" altLang="en-US" dirty="0"/>
              <a:t> required to ensure correct operation </a:t>
            </a:r>
          </a:p>
          <a:p>
            <a:pPr lvl="1">
              <a:buFont typeface="Wingdings" panose="05000000000000000000" pitchFamily="2" charset="2"/>
              <a:buChar char="q"/>
            </a:pPr>
            <a:r>
              <a:rPr lang="en-US" altLang="en-US" dirty="0"/>
              <a:t>Protect the operating system from access by user processes</a:t>
            </a:r>
          </a:p>
          <a:p>
            <a:pPr lvl="1">
              <a:buFont typeface="Wingdings" panose="05000000000000000000" pitchFamily="2" charset="2"/>
              <a:buChar char="q"/>
            </a:pPr>
            <a:r>
              <a:rPr lang="en-US" altLang="en-US" dirty="0"/>
              <a:t>Protect user processes from one another</a:t>
            </a:r>
          </a:p>
          <a:p>
            <a:pPr>
              <a:buFont typeface="Wingdings" panose="05000000000000000000" pitchFamily="2" charset="2"/>
              <a:buChar char="q"/>
            </a:pPr>
            <a:r>
              <a:rPr lang="en-US" altLang="en-US" dirty="0"/>
              <a:t>There are several ways to implement this protection. </a:t>
            </a:r>
          </a:p>
          <a:p>
            <a:pPr>
              <a:buFont typeface="Wingdings" panose="05000000000000000000" pitchFamily="2" charset="2"/>
              <a:buChar char="q"/>
            </a:pPr>
            <a:r>
              <a:rPr lang="en-US" altLang="en-US" dirty="0"/>
              <a:t>First, we need to make sure that each process has a separate memory space</a:t>
            </a:r>
          </a:p>
          <a:p>
            <a:pPr lvl="1">
              <a:buFont typeface="Wingdings" panose="05000000000000000000" pitchFamily="2" charset="2"/>
              <a:buChar char="q"/>
            </a:pPr>
            <a:r>
              <a:rPr lang="en-US" altLang="en-US" dirty="0"/>
              <a:t>To do that we need to be able to </a:t>
            </a:r>
          </a:p>
          <a:p>
            <a:pPr lvl="2">
              <a:buFont typeface="Wingdings" panose="05000000000000000000" pitchFamily="2" charset="2"/>
              <a:buChar char="q"/>
            </a:pPr>
            <a:r>
              <a:rPr lang="en-US" altLang="en-US" b="1" dirty="0"/>
              <a:t>determine</a:t>
            </a:r>
            <a:r>
              <a:rPr lang="en-US" altLang="en-US" dirty="0"/>
              <a:t> the range of legal addresses that the process may access </a:t>
            </a:r>
          </a:p>
          <a:p>
            <a:pPr lvl="2">
              <a:buFont typeface="Wingdings" panose="05000000000000000000" pitchFamily="2" charset="2"/>
              <a:buChar char="q"/>
            </a:pPr>
            <a:r>
              <a:rPr lang="en-US" altLang="en-US" b="1" dirty="0"/>
              <a:t>ensure</a:t>
            </a:r>
            <a:r>
              <a:rPr lang="en-US" altLang="en-US" dirty="0"/>
              <a:t> that it can access only these legal addresses….</a:t>
            </a:r>
          </a:p>
          <a:p>
            <a:pPr>
              <a:buFont typeface="Monotype Sorts" pitchFamily="-84" charset="2"/>
              <a:buNone/>
            </a:pPr>
            <a:endParaRPr lang="en-US" altLang="en-US"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88950" y="120650"/>
            <a:ext cx="8229600" cy="576263"/>
          </a:xfrm>
        </p:spPr>
        <p:txBody>
          <a:bodyPr/>
          <a:lstStyle/>
          <a:p>
            <a:r>
              <a:rPr lang="en-US" altLang="en-US"/>
              <a:t>Paging (Cont.)</a:t>
            </a:r>
          </a:p>
        </p:txBody>
      </p:sp>
      <p:sp>
        <p:nvSpPr>
          <p:cNvPr id="40963" name="Content Placeholder 2"/>
          <p:cNvSpPr>
            <a:spLocks noGrp="1"/>
          </p:cNvSpPr>
          <p:nvPr>
            <p:ph idx="1"/>
          </p:nvPr>
        </p:nvSpPr>
        <p:spPr>
          <a:xfrm>
            <a:off x="488950" y="1138238"/>
            <a:ext cx="8780463" cy="4821237"/>
          </a:xfrm>
        </p:spPr>
        <p:txBody>
          <a:bodyPr/>
          <a:lstStyle/>
          <a:p>
            <a:pPr>
              <a:buFont typeface="Wingdings" panose="05000000000000000000" pitchFamily="2" charset="2"/>
              <a:buChar char="q"/>
            </a:pPr>
            <a:r>
              <a:rPr lang="en-US" altLang="en-US" dirty="0"/>
              <a:t>Calculating internal fragmentation</a:t>
            </a:r>
          </a:p>
          <a:p>
            <a:pPr lvl="1">
              <a:buFont typeface="Wingdings" panose="05000000000000000000" pitchFamily="2" charset="2"/>
              <a:buChar char="q"/>
            </a:pPr>
            <a:r>
              <a:rPr lang="en-US" altLang="en-US" dirty="0"/>
              <a:t>Page size = 2,048 bytes</a:t>
            </a:r>
          </a:p>
          <a:p>
            <a:pPr lvl="1">
              <a:buFont typeface="Wingdings" panose="05000000000000000000" pitchFamily="2" charset="2"/>
              <a:buChar char="q"/>
            </a:pPr>
            <a:r>
              <a:rPr lang="en-US" altLang="en-US" dirty="0"/>
              <a:t>Process size = 72,766 bytes</a:t>
            </a:r>
          </a:p>
          <a:p>
            <a:pPr lvl="1">
              <a:buFont typeface="Wingdings" panose="05000000000000000000" pitchFamily="2" charset="2"/>
              <a:buChar char="q"/>
            </a:pPr>
            <a:r>
              <a:rPr lang="en-US" altLang="en-US" dirty="0"/>
              <a:t>35 pages + 1,086 bytes</a:t>
            </a:r>
          </a:p>
          <a:p>
            <a:pPr lvl="1">
              <a:buFont typeface="Wingdings" panose="05000000000000000000" pitchFamily="2" charset="2"/>
              <a:buChar char="q"/>
            </a:pPr>
            <a:r>
              <a:rPr lang="en-US" altLang="en-US" dirty="0"/>
              <a:t>Internal fragmentation of the last page is 2,048 - 1,086 = 962 bytes</a:t>
            </a:r>
          </a:p>
          <a:p>
            <a:pPr marL="457200" lvl="1" indent="0">
              <a:buNone/>
            </a:pPr>
            <a:endParaRPr lang="en-US"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88950" y="120650"/>
            <a:ext cx="8229600" cy="576263"/>
          </a:xfrm>
        </p:spPr>
        <p:txBody>
          <a:bodyPr/>
          <a:lstStyle/>
          <a:p>
            <a:r>
              <a:rPr lang="en-US" altLang="en-US"/>
              <a:t>Paging (Cont.)</a:t>
            </a:r>
          </a:p>
        </p:txBody>
      </p:sp>
      <p:sp>
        <p:nvSpPr>
          <p:cNvPr id="40963" name="Content Placeholder 2"/>
          <p:cNvSpPr>
            <a:spLocks noGrp="1"/>
          </p:cNvSpPr>
          <p:nvPr>
            <p:ph idx="1"/>
          </p:nvPr>
        </p:nvSpPr>
        <p:spPr>
          <a:xfrm>
            <a:off x="204140" y="1138238"/>
            <a:ext cx="8780463" cy="4821237"/>
          </a:xfrm>
        </p:spPr>
        <p:txBody>
          <a:bodyPr/>
          <a:lstStyle/>
          <a:p>
            <a:pPr>
              <a:buFont typeface="Wingdings" panose="05000000000000000000" pitchFamily="2" charset="2"/>
              <a:buChar char="q"/>
            </a:pPr>
            <a:r>
              <a:rPr lang="en-US" altLang="en-US" dirty="0"/>
              <a:t>On average fragmentation = 1 / 2 page per process when process size is independent of page size. </a:t>
            </a:r>
          </a:p>
          <a:p>
            <a:pPr>
              <a:buFont typeface="Wingdings" panose="05000000000000000000" pitchFamily="2" charset="2"/>
              <a:buChar char="q"/>
            </a:pPr>
            <a:r>
              <a:rPr lang="en-US" altLang="en-US" dirty="0"/>
              <a:t>So small frame sizes desirable?</a:t>
            </a:r>
          </a:p>
          <a:p>
            <a:pPr lvl="1">
              <a:buFont typeface="Wingdings" panose="05000000000000000000" pitchFamily="2" charset="2"/>
              <a:buChar char="q"/>
            </a:pPr>
            <a:r>
              <a:rPr lang="en-US" altLang="en-US" dirty="0"/>
              <a:t>Each page table entry takes memory to track. Larger pages have less entries and lower overhead.</a:t>
            </a:r>
          </a:p>
          <a:p>
            <a:pPr lvl="1">
              <a:buFont typeface="Wingdings" panose="05000000000000000000" pitchFamily="2" charset="2"/>
              <a:buChar char="q"/>
            </a:pPr>
            <a:r>
              <a:rPr lang="en-US" altLang="en-US" dirty="0"/>
              <a:t>Disk I/O is more efficient with larger data transfer volumes.  </a:t>
            </a:r>
          </a:p>
          <a:p>
            <a:pPr>
              <a:buFont typeface="Wingdings" panose="05000000000000000000" pitchFamily="2" charset="2"/>
              <a:buChar char="q"/>
            </a:pPr>
            <a:r>
              <a:rPr lang="en-US" altLang="en-US" dirty="0"/>
              <a:t>Page sizes have grown over time in parallel with process, data set and memory sizes</a:t>
            </a:r>
          </a:p>
          <a:p>
            <a:pPr lvl="2">
              <a:buFont typeface="Wingdings" panose="05000000000000000000" pitchFamily="2" charset="2"/>
              <a:buChar char="q"/>
            </a:pPr>
            <a:r>
              <a:rPr lang="en-US" altLang="en-US" dirty="0"/>
              <a:t>Solaris supports two page sizes – 8 KB and 4 MB</a:t>
            </a:r>
          </a:p>
        </p:txBody>
      </p:sp>
    </p:spTree>
    <p:extLst>
      <p:ext uri="{BB962C8B-B14F-4D97-AF65-F5344CB8AC3E}">
        <p14:creationId xmlns:p14="http://schemas.microsoft.com/office/powerpoint/2010/main" val="27576471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88950" y="120650"/>
            <a:ext cx="8229600" cy="576263"/>
          </a:xfrm>
        </p:spPr>
        <p:txBody>
          <a:bodyPr/>
          <a:lstStyle/>
          <a:p>
            <a:r>
              <a:rPr lang="en-US" altLang="en-US"/>
              <a:t>Paging (Cont.)</a:t>
            </a:r>
          </a:p>
        </p:txBody>
      </p:sp>
      <p:sp>
        <p:nvSpPr>
          <p:cNvPr id="40963" name="Content Placeholder 2"/>
          <p:cNvSpPr>
            <a:spLocks noGrp="1"/>
          </p:cNvSpPr>
          <p:nvPr>
            <p:ph idx="1"/>
          </p:nvPr>
        </p:nvSpPr>
        <p:spPr>
          <a:xfrm>
            <a:off x="924025" y="1138238"/>
            <a:ext cx="7584708" cy="4821237"/>
          </a:xfrm>
        </p:spPr>
        <p:txBody>
          <a:bodyPr/>
          <a:lstStyle/>
          <a:p>
            <a:pPr>
              <a:buFont typeface="+mj-lt"/>
              <a:buAutoNum type="arabicPeriod"/>
            </a:pPr>
            <a:r>
              <a:rPr lang="en-US" altLang="en-US" dirty="0"/>
              <a:t>When a process arrives in the system to be executed its size (in pages) is examined.</a:t>
            </a:r>
          </a:p>
          <a:p>
            <a:pPr>
              <a:buFont typeface="+mj-lt"/>
              <a:buAutoNum type="arabicPeriod"/>
            </a:pPr>
            <a:r>
              <a:rPr lang="en-US" altLang="en-US" dirty="0"/>
              <a:t>Each page of the process needs one frame.</a:t>
            </a:r>
          </a:p>
          <a:p>
            <a:pPr>
              <a:buFont typeface="+mj-lt"/>
              <a:buAutoNum type="arabicPeriod"/>
            </a:pPr>
            <a:r>
              <a:rPr lang="en-US" altLang="en-US" dirty="0"/>
              <a:t>If the process needs </a:t>
            </a:r>
            <a:r>
              <a:rPr lang="en-US" altLang="en-US" i="1" dirty="0"/>
              <a:t>n</a:t>
            </a:r>
            <a:r>
              <a:rPr lang="en-US" altLang="en-US" dirty="0"/>
              <a:t> pages, at least </a:t>
            </a:r>
            <a:r>
              <a:rPr lang="en-US" altLang="en-US" i="1" dirty="0"/>
              <a:t>n</a:t>
            </a:r>
            <a:r>
              <a:rPr lang="en-US" altLang="en-US" dirty="0"/>
              <a:t> frames must be available in memory.</a:t>
            </a:r>
          </a:p>
          <a:p>
            <a:pPr>
              <a:buFont typeface="+mj-lt"/>
              <a:buAutoNum type="arabicPeriod"/>
            </a:pPr>
            <a:r>
              <a:rPr lang="en-US" altLang="en-US" dirty="0"/>
              <a:t>If </a:t>
            </a:r>
            <a:r>
              <a:rPr lang="en-US" altLang="en-US" i="1" dirty="0"/>
              <a:t>n</a:t>
            </a:r>
            <a:r>
              <a:rPr lang="en-US" altLang="en-US" dirty="0"/>
              <a:t> frames are available, they are allocated to this arriving process.</a:t>
            </a:r>
          </a:p>
          <a:p>
            <a:pPr>
              <a:buFont typeface="+mj-lt"/>
              <a:buAutoNum type="arabicPeriod"/>
            </a:pPr>
            <a:r>
              <a:rPr lang="en-US" altLang="en-US" dirty="0"/>
              <a:t>The first page of the process is loaded into one of the allocated frames, and the frame number is put in the page table for this process</a:t>
            </a:r>
          </a:p>
          <a:p>
            <a:pPr>
              <a:buFont typeface="+mj-lt"/>
              <a:buAutoNum type="arabicPeriod"/>
            </a:pPr>
            <a:r>
              <a:rPr lang="en-US" altLang="en-US" dirty="0"/>
              <a:t>The next pages is loaded into another frame, its frame number is put into the page table. </a:t>
            </a:r>
          </a:p>
          <a:p>
            <a:pPr lvl="1"/>
            <a:endParaRPr lang="en-US" altLang="en-US" dirty="0"/>
          </a:p>
        </p:txBody>
      </p:sp>
    </p:spTree>
    <p:extLst>
      <p:ext uri="{BB962C8B-B14F-4D97-AF65-F5344CB8AC3E}">
        <p14:creationId xmlns:p14="http://schemas.microsoft.com/office/powerpoint/2010/main" val="34306957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88950" y="120650"/>
            <a:ext cx="8229600" cy="576263"/>
          </a:xfrm>
        </p:spPr>
        <p:txBody>
          <a:bodyPr/>
          <a:lstStyle/>
          <a:p>
            <a:r>
              <a:rPr lang="en-US" altLang="en-US"/>
              <a:t>Paging (Cont.)</a:t>
            </a:r>
          </a:p>
        </p:txBody>
      </p:sp>
      <p:sp>
        <p:nvSpPr>
          <p:cNvPr id="40963" name="Content Placeholder 2"/>
          <p:cNvSpPr>
            <a:spLocks noGrp="1"/>
          </p:cNvSpPr>
          <p:nvPr>
            <p:ph idx="1"/>
          </p:nvPr>
        </p:nvSpPr>
        <p:spPr>
          <a:xfrm>
            <a:off x="1203158" y="1138238"/>
            <a:ext cx="7218947" cy="4821237"/>
          </a:xfrm>
        </p:spPr>
        <p:txBody>
          <a:bodyPr/>
          <a:lstStyle/>
          <a:p>
            <a:pPr>
              <a:buFont typeface="Wingdings" panose="05000000000000000000" pitchFamily="2" charset="2"/>
              <a:buChar char="q"/>
            </a:pPr>
            <a:r>
              <a:rPr lang="en-US" altLang="en-US" dirty="0"/>
              <a:t>Programmer’s view of memory and physical memory now very different</a:t>
            </a:r>
          </a:p>
          <a:p>
            <a:pPr>
              <a:buFont typeface="Wingdings" panose="05000000000000000000" pitchFamily="2" charset="2"/>
              <a:buChar char="q"/>
            </a:pPr>
            <a:r>
              <a:rPr lang="en-US" altLang="en-US" dirty="0"/>
              <a:t>The programmer views memory as one single space containing only this one program. </a:t>
            </a:r>
          </a:p>
          <a:p>
            <a:pPr>
              <a:buFont typeface="Wingdings" panose="05000000000000000000" pitchFamily="2" charset="2"/>
              <a:buChar char="q"/>
            </a:pPr>
            <a:r>
              <a:rPr lang="en-US" altLang="en-US" dirty="0"/>
              <a:t>In fact, the user program is scattered throughout physical memory that also hold other programs. </a:t>
            </a:r>
          </a:p>
          <a:p>
            <a:pPr>
              <a:buFont typeface="Wingdings" panose="05000000000000000000" pitchFamily="2" charset="2"/>
              <a:buChar char="q"/>
            </a:pPr>
            <a:r>
              <a:rPr lang="en-US" altLang="en-US" dirty="0"/>
              <a:t>Logical addresses are translated into physical addresses by the address-translation hardware </a:t>
            </a:r>
          </a:p>
          <a:p>
            <a:pPr lvl="1">
              <a:buFont typeface="Wingdings" panose="05000000000000000000" pitchFamily="2" charset="2"/>
              <a:buChar char="q"/>
            </a:pPr>
            <a:r>
              <a:rPr lang="en-US" altLang="en-US" dirty="0"/>
              <a:t>hidden from the programmer </a:t>
            </a:r>
          </a:p>
          <a:p>
            <a:pPr lvl="1">
              <a:buFont typeface="Wingdings" panose="05000000000000000000" pitchFamily="2" charset="2"/>
              <a:buChar char="q"/>
            </a:pPr>
            <a:r>
              <a:rPr lang="en-US" altLang="en-US" dirty="0"/>
              <a:t>controlled by the operating system</a:t>
            </a:r>
          </a:p>
          <a:p>
            <a:pPr>
              <a:buFont typeface="Wingdings" panose="05000000000000000000" pitchFamily="2" charset="2"/>
              <a:buChar char="q"/>
            </a:pPr>
            <a:r>
              <a:rPr lang="en-US" altLang="en-US" dirty="0"/>
              <a:t>By implementation, process can only access its own memory</a:t>
            </a:r>
          </a:p>
        </p:txBody>
      </p:sp>
    </p:spTree>
    <p:extLst>
      <p:ext uri="{BB962C8B-B14F-4D97-AF65-F5344CB8AC3E}">
        <p14:creationId xmlns:p14="http://schemas.microsoft.com/office/powerpoint/2010/main" val="3784609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52400"/>
            <a:ext cx="8229600" cy="576263"/>
          </a:xfrm>
        </p:spPr>
        <p:txBody>
          <a:bodyPr/>
          <a:lstStyle/>
          <a:p>
            <a:pPr eaLnBrk="1" hangingPunct="1"/>
            <a:r>
              <a:rPr lang="en-US" altLang="en-US"/>
              <a:t>Free Frames</a:t>
            </a:r>
          </a:p>
        </p:txBody>
      </p:sp>
      <p:sp>
        <p:nvSpPr>
          <p:cNvPr id="41987" name="Text Box 4"/>
          <p:cNvSpPr txBox="1">
            <a:spLocks noChangeArrowheads="1"/>
          </p:cNvSpPr>
          <p:nvPr/>
        </p:nvSpPr>
        <p:spPr bwMode="auto">
          <a:xfrm>
            <a:off x="1928813" y="5721350"/>
            <a:ext cx="1901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a:latin typeface="Helvetica" panose="020B0604020202020204" pitchFamily="34" charset="0"/>
              </a:rPr>
              <a:t>Before allocation</a:t>
            </a:r>
          </a:p>
        </p:txBody>
      </p:sp>
      <p:sp>
        <p:nvSpPr>
          <p:cNvPr id="41988" name="Text Box 5"/>
          <p:cNvSpPr txBox="1">
            <a:spLocks noChangeArrowheads="1"/>
          </p:cNvSpPr>
          <p:nvPr/>
        </p:nvSpPr>
        <p:spPr bwMode="auto">
          <a:xfrm>
            <a:off x="5343525" y="5734050"/>
            <a:ext cx="171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a:latin typeface="Helvetica" panose="020B0604020202020204" pitchFamily="34" charset="0"/>
              </a:rPr>
              <a:t>After allocation</a:t>
            </a:r>
          </a:p>
        </p:txBody>
      </p:sp>
      <p:pic>
        <p:nvPicPr>
          <p:cNvPr id="4198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25" y="1244600"/>
            <a:ext cx="5903913"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46113" y="198438"/>
            <a:ext cx="8229600" cy="576262"/>
          </a:xfrm>
        </p:spPr>
        <p:txBody>
          <a:bodyPr/>
          <a:lstStyle/>
          <a:p>
            <a:pPr eaLnBrk="1" hangingPunct="1"/>
            <a:r>
              <a:rPr lang="en-US" altLang="en-US"/>
              <a:t>Implementation of Page Table</a:t>
            </a:r>
          </a:p>
        </p:txBody>
      </p:sp>
      <p:sp>
        <p:nvSpPr>
          <p:cNvPr id="43011" name="Rectangle 3"/>
          <p:cNvSpPr>
            <a:spLocks noGrp="1" noChangeArrowheads="1"/>
          </p:cNvSpPr>
          <p:nvPr>
            <p:ph type="body" idx="1"/>
          </p:nvPr>
        </p:nvSpPr>
        <p:spPr>
          <a:xfrm>
            <a:off x="873125" y="1146175"/>
            <a:ext cx="8002588" cy="4686300"/>
          </a:xfrm>
        </p:spPr>
        <p:txBody>
          <a:bodyPr/>
          <a:lstStyle/>
          <a:p>
            <a:pPr>
              <a:buFont typeface="Wingdings" panose="05000000000000000000" pitchFamily="2" charset="2"/>
              <a:buChar char="q"/>
            </a:pPr>
            <a:r>
              <a:rPr lang="en-US" altLang="en-US" dirty="0"/>
              <a:t>In most contemporary computers, the page table is kept in main memory</a:t>
            </a:r>
          </a:p>
          <a:p>
            <a:pPr lvl="1">
              <a:buFont typeface="Wingdings" panose="05000000000000000000" pitchFamily="2" charset="2"/>
              <a:buChar char="q"/>
            </a:pPr>
            <a:r>
              <a:rPr lang="en-US" altLang="en-US" b="1" dirty="0">
                <a:solidFill>
                  <a:srgbClr val="3366FF"/>
                </a:solidFill>
              </a:rPr>
              <a:t>Page-table base register </a:t>
            </a:r>
            <a:r>
              <a:rPr lang="en-US" altLang="en-US" dirty="0"/>
              <a:t>(</a:t>
            </a:r>
            <a:r>
              <a:rPr lang="en-US" altLang="en-US" b="1" dirty="0">
                <a:solidFill>
                  <a:srgbClr val="3366FF"/>
                </a:solidFill>
              </a:rPr>
              <a:t>PTBR</a:t>
            </a:r>
            <a:r>
              <a:rPr lang="en-US" altLang="en-US" dirty="0"/>
              <a:t>)</a:t>
            </a:r>
            <a:r>
              <a:rPr lang="en-US" altLang="en-US" dirty="0">
                <a:solidFill>
                  <a:srgbClr val="3366FF"/>
                </a:solidFill>
              </a:rPr>
              <a:t> </a:t>
            </a:r>
            <a:r>
              <a:rPr lang="en-US" altLang="en-US" dirty="0"/>
              <a:t>points to the page table</a:t>
            </a:r>
          </a:p>
          <a:p>
            <a:pPr lvl="1">
              <a:buFont typeface="Wingdings" panose="05000000000000000000" pitchFamily="2" charset="2"/>
              <a:buChar char="q"/>
            </a:pPr>
            <a:r>
              <a:rPr lang="en-US" altLang="en-US" b="1" dirty="0">
                <a:solidFill>
                  <a:srgbClr val="3366FF"/>
                </a:solidFill>
              </a:rPr>
              <a:t>Page-table length register </a:t>
            </a:r>
            <a:r>
              <a:rPr lang="en-US" altLang="en-US" dirty="0"/>
              <a:t>(</a:t>
            </a:r>
            <a:r>
              <a:rPr lang="en-US" altLang="en-US" b="1" dirty="0">
                <a:solidFill>
                  <a:srgbClr val="3366FF"/>
                </a:solidFill>
              </a:rPr>
              <a:t>PTLR</a:t>
            </a:r>
            <a:r>
              <a:rPr lang="en-US" altLang="en-US" dirty="0"/>
              <a:t>)</a:t>
            </a:r>
            <a:r>
              <a:rPr lang="en-US" altLang="en-US" dirty="0">
                <a:solidFill>
                  <a:srgbClr val="3366FF"/>
                </a:solidFill>
              </a:rPr>
              <a:t> </a:t>
            </a:r>
            <a:r>
              <a:rPr lang="en-US" altLang="en-US" dirty="0"/>
              <a:t>indicates size of the page table</a:t>
            </a:r>
          </a:p>
          <a:p>
            <a:pPr>
              <a:buFont typeface="Wingdings" panose="05000000000000000000" pitchFamily="2" charset="2"/>
              <a:buChar char="q"/>
            </a:pPr>
            <a:r>
              <a:rPr lang="en-US" altLang="en-US" dirty="0"/>
              <a:t>In this scheme every data/instruction access requires </a:t>
            </a:r>
            <a:r>
              <a:rPr lang="en-US" altLang="en-US" b="1" u="sng" dirty="0"/>
              <a:t>two</a:t>
            </a:r>
            <a:r>
              <a:rPr lang="en-US" altLang="en-US" dirty="0"/>
              <a:t> memory accesses</a:t>
            </a:r>
          </a:p>
          <a:p>
            <a:pPr lvl="1">
              <a:buFont typeface="Wingdings" panose="05000000000000000000" pitchFamily="2" charset="2"/>
              <a:buChar char="q"/>
            </a:pPr>
            <a:r>
              <a:rPr lang="en-US" altLang="en-US" dirty="0"/>
              <a:t>One for the page table and one for the data/instruction</a:t>
            </a:r>
          </a:p>
          <a:p>
            <a:pPr>
              <a:buFont typeface="Wingdings" panose="05000000000000000000" pitchFamily="2" charset="2"/>
              <a:buChar char="q"/>
            </a:pPr>
            <a:r>
              <a:rPr lang="en-US" altLang="en-US" dirty="0"/>
              <a:t>The two memory access problem can be solved by the use of a special fast-lookup hardware cache called </a:t>
            </a:r>
            <a:r>
              <a:rPr lang="en-US" altLang="en-US" b="1" dirty="0">
                <a:solidFill>
                  <a:srgbClr val="3366FF"/>
                </a:solidFill>
              </a:rPr>
              <a:t>associative memory </a:t>
            </a:r>
            <a:r>
              <a:rPr lang="en-US" altLang="en-US" dirty="0"/>
              <a:t>or </a:t>
            </a:r>
            <a:r>
              <a:rPr lang="en-US" altLang="en-US" b="1" dirty="0">
                <a:solidFill>
                  <a:srgbClr val="3366FF"/>
                </a:solidFill>
              </a:rPr>
              <a:t>translation look-aside buffers </a:t>
            </a:r>
            <a:r>
              <a:rPr lang="en-US" altLang="en-US" dirty="0"/>
              <a:t>(</a:t>
            </a:r>
            <a:r>
              <a:rPr lang="en-US" altLang="en-US" b="1" dirty="0">
                <a:solidFill>
                  <a:srgbClr val="3366FF"/>
                </a:solidFill>
              </a:rPr>
              <a:t>TLBs</a:t>
            </a:r>
            <a:r>
              <a:rPr lang="en-US" altLang="en-US" dirty="0"/>
              <a:t>)</a:t>
            </a:r>
            <a:endParaRPr lang="en-US" altLang="en-US" b="1" dirty="0">
              <a:solidFill>
                <a:srgbClr val="3366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88950" y="182563"/>
            <a:ext cx="8229600" cy="576262"/>
          </a:xfrm>
        </p:spPr>
        <p:txBody>
          <a:bodyPr/>
          <a:lstStyle/>
          <a:p>
            <a:pPr eaLnBrk="1" hangingPunct="1"/>
            <a:r>
              <a:rPr lang="en-US" altLang="en-US" dirty="0"/>
              <a:t>Paging </a:t>
            </a:r>
            <a:r>
              <a:rPr lang="en-US" altLang="en-US" dirty="0">
                <a:solidFill>
                  <a:srgbClr val="FF0000"/>
                </a:solidFill>
              </a:rPr>
              <a:t>Hardware</a:t>
            </a:r>
            <a:r>
              <a:rPr lang="en-US" altLang="en-US" dirty="0"/>
              <a:t> With TLB</a:t>
            </a:r>
            <a:endParaRPr lang="en-US" altLang="en-US" sz="2400" dirty="0"/>
          </a:p>
        </p:txBody>
      </p:sp>
      <p:pic>
        <p:nvPicPr>
          <p:cNvPr id="460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175" y="1284288"/>
            <a:ext cx="5637213"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781175" y="5816184"/>
            <a:ext cx="5024359" cy="646331"/>
          </a:xfrm>
          <a:prstGeom prst="rect">
            <a:avLst/>
          </a:prstGeom>
          <a:noFill/>
        </p:spPr>
        <p:txBody>
          <a:bodyPr wrap="square" rtlCol="0">
            <a:spAutoFit/>
          </a:bodyPr>
          <a:lstStyle/>
          <a:p>
            <a:r>
              <a:rPr lang="en-US" dirty="0">
                <a:solidFill>
                  <a:srgbClr val="FF0000"/>
                </a:solidFill>
              </a:rPr>
              <a:t>Page, Frame from TLB Miss added to TLB</a:t>
            </a:r>
          </a:p>
          <a:p>
            <a:r>
              <a:rPr lang="en-US" dirty="0">
                <a:solidFill>
                  <a:srgbClr val="FF0000"/>
                </a:solidFill>
              </a:rPr>
              <a:t>Use LRU replacement when TLB is full.</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055688" y="166688"/>
            <a:ext cx="8229600" cy="576262"/>
          </a:xfrm>
        </p:spPr>
        <p:txBody>
          <a:bodyPr/>
          <a:lstStyle/>
          <a:p>
            <a:pPr eaLnBrk="1" hangingPunct="1"/>
            <a:r>
              <a:rPr lang="en-US" altLang="en-US"/>
              <a:t>Implementation of Page Table (Cont.)</a:t>
            </a:r>
          </a:p>
        </p:txBody>
      </p:sp>
      <p:sp>
        <p:nvSpPr>
          <p:cNvPr id="44035" name="Rectangle 3"/>
          <p:cNvSpPr>
            <a:spLocks noGrp="1" noChangeArrowheads="1"/>
          </p:cNvSpPr>
          <p:nvPr>
            <p:ph type="body" idx="1"/>
          </p:nvPr>
        </p:nvSpPr>
        <p:spPr>
          <a:xfrm>
            <a:off x="873125" y="1146175"/>
            <a:ext cx="6924675" cy="4686300"/>
          </a:xfrm>
        </p:spPr>
        <p:txBody>
          <a:bodyPr/>
          <a:lstStyle/>
          <a:p>
            <a:r>
              <a:rPr lang="en-US" altLang="en-US" dirty="0"/>
              <a:t>Some TLBs store</a:t>
            </a:r>
            <a:r>
              <a:rPr lang="en-US" altLang="en-US" b="1" dirty="0"/>
              <a:t> </a:t>
            </a:r>
            <a:r>
              <a:rPr lang="en-US" altLang="en-US" b="1" dirty="0">
                <a:solidFill>
                  <a:srgbClr val="3366FF"/>
                </a:solidFill>
              </a:rPr>
              <a:t>address-space identifiers </a:t>
            </a:r>
            <a:r>
              <a:rPr lang="en-US" altLang="en-US" dirty="0"/>
              <a:t>(</a:t>
            </a:r>
            <a:r>
              <a:rPr lang="en-US" altLang="en-US" b="1" dirty="0">
                <a:solidFill>
                  <a:srgbClr val="3366FF"/>
                </a:solidFill>
              </a:rPr>
              <a:t>ASIDs</a:t>
            </a:r>
            <a:r>
              <a:rPr lang="en-US" altLang="en-US" dirty="0"/>
              <a:t>)</a:t>
            </a:r>
            <a:r>
              <a:rPr lang="en-US" altLang="en-US" b="1" dirty="0">
                <a:solidFill>
                  <a:srgbClr val="3366FF"/>
                </a:solidFill>
              </a:rPr>
              <a:t> </a:t>
            </a:r>
            <a:r>
              <a:rPr lang="en-US" altLang="en-US" dirty="0"/>
              <a:t>in each TLB entry – uniquely identifies each process to provide address-space protection for that process</a:t>
            </a:r>
          </a:p>
          <a:p>
            <a:pPr lvl="1"/>
            <a:r>
              <a:rPr lang="en-US" altLang="en-US" dirty="0"/>
              <a:t>Otherwise need to flush at every context switch</a:t>
            </a:r>
          </a:p>
          <a:p>
            <a:r>
              <a:rPr lang="en-US" altLang="en-US" dirty="0"/>
              <a:t>TLBs typically small (64 to 1,024 entries)</a:t>
            </a:r>
          </a:p>
          <a:p>
            <a:r>
              <a:rPr lang="en-US" altLang="en-US" dirty="0"/>
              <a:t>On a TLB miss, value is loaded into the TLB for faster access next time</a:t>
            </a:r>
          </a:p>
          <a:p>
            <a:pPr lvl="1"/>
            <a:r>
              <a:rPr lang="en-US" altLang="en-US" dirty="0"/>
              <a:t>Replacement policies must be considered when TLB reaches capacity (LRU, RR, random)</a:t>
            </a:r>
          </a:p>
          <a:p>
            <a:pPr lvl="1"/>
            <a:r>
              <a:rPr lang="en-US" altLang="en-US" dirty="0"/>
              <a:t>Some entries can be</a:t>
            </a:r>
            <a:r>
              <a:rPr lang="en-US" altLang="en-US" b="1" dirty="0">
                <a:solidFill>
                  <a:srgbClr val="3366FF"/>
                </a:solidFill>
              </a:rPr>
              <a:t> wired down </a:t>
            </a:r>
            <a:r>
              <a:rPr lang="en-US" altLang="en-US" dirty="0"/>
              <a:t>for permanent fast access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050"/>
          <p:cNvSpPr>
            <a:spLocks noGrp="1" noChangeArrowheads="1"/>
          </p:cNvSpPr>
          <p:nvPr>
            <p:ph type="title"/>
          </p:nvPr>
        </p:nvSpPr>
        <p:spPr>
          <a:xfrm>
            <a:off x="457200" y="166688"/>
            <a:ext cx="8229600" cy="576262"/>
          </a:xfrm>
        </p:spPr>
        <p:txBody>
          <a:bodyPr/>
          <a:lstStyle/>
          <a:p>
            <a:pPr eaLnBrk="1" hangingPunct="1"/>
            <a:r>
              <a:rPr lang="en-US" altLang="en-US"/>
              <a:t>Associative Memory</a:t>
            </a:r>
          </a:p>
        </p:txBody>
      </p:sp>
      <p:sp>
        <p:nvSpPr>
          <p:cNvPr id="45059" name="Rectangle 2051"/>
          <p:cNvSpPr>
            <a:spLocks noGrp="1" noChangeArrowheads="1"/>
          </p:cNvSpPr>
          <p:nvPr>
            <p:ph type="body" idx="1"/>
          </p:nvPr>
        </p:nvSpPr>
        <p:spPr>
          <a:xfrm>
            <a:off x="903288" y="1211263"/>
            <a:ext cx="7351712" cy="4483100"/>
          </a:xfrm>
        </p:spPr>
        <p:txBody>
          <a:bodyPr/>
          <a:lstStyle/>
          <a:p>
            <a:r>
              <a:rPr lang="en-US" altLang="en-US"/>
              <a:t>Associative memory – parallel search </a:t>
            </a:r>
          </a:p>
          <a:p>
            <a:endParaRPr lang="en-US" altLang="en-US"/>
          </a:p>
          <a:p>
            <a:endParaRPr lang="en-US" altLang="en-US"/>
          </a:p>
          <a:p>
            <a:endParaRPr lang="en-US" altLang="en-US"/>
          </a:p>
          <a:p>
            <a:endParaRPr lang="en-US" altLang="en-US"/>
          </a:p>
          <a:p>
            <a:pPr>
              <a:buFont typeface="Monotype Sorts" pitchFamily="-84" charset="2"/>
              <a:buNone/>
            </a:pPr>
            <a:endParaRPr lang="en-US" altLang="en-US"/>
          </a:p>
          <a:p>
            <a:r>
              <a:rPr lang="en-US" altLang="en-US"/>
              <a:t>Address translation (p, d)</a:t>
            </a:r>
          </a:p>
          <a:p>
            <a:pPr marL="627063" lvl="1"/>
            <a:r>
              <a:rPr lang="en-US" altLang="en-US"/>
              <a:t>If p is in associative register, get frame # out</a:t>
            </a:r>
          </a:p>
          <a:p>
            <a:pPr marL="627063" lvl="1"/>
            <a:r>
              <a:rPr lang="en-US" altLang="en-US"/>
              <a:t>Otherwise get frame # from page table in memory</a:t>
            </a:r>
          </a:p>
          <a:p>
            <a:pPr marL="627063" lvl="1"/>
            <a:endParaRPr lang="en-US" altLang="en-US"/>
          </a:p>
        </p:txBody>
      </p:sp>
      <p:pic>
        <p:nvPicPr>
          <p:cNvPr id="4506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5475" y="1693863"/>
            <a:ext cx="29432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152400"/>
            <a:ext cx="8229600" cy="576263"/>
          </a:xfrm>
        </p:spPr>
        <p:txBody>
          <a:bodyPr/>
          <a:lstStyle/>
          <a:p>
            <a:pPr eaLnBrk="1" hangingPunct="1"/>
            <a:r>
              <a:rPr lang="en-US" altLang="en-US"/>
              <a:t>Effective Access Time</a:t>
            </a:r>
          </a:p>
        </p:txBody>
      </p:sp>
      <p:sp>
        <p:nvSpPr>
          <p:cNvPr id="47107" name="Rectangle 3"/>
          <p:cNvSpPr>
            <a:spLocks noGrp="1" noChangeArrowheads="1"/>
          </p:cNvSpPr>
          <p:nvPr>
            <p:ph type="body" idx="1"/>
          </p:nvPr>
        </p:nvSpPr>
        <p:spPr>
          <a:xfrm>
            <a:off x="917575" y="1084263"/>
            <a:ext cx="7781925" cy="5048250"/>
          </a:xfrm>
        </p:spPr>
        <p:txBody>
          <a:bodyPr/>
          <a:lstStyle/>
          <a:p>
            <a:pPr>
              <a:lnSpc>
                <a:spcPct val="90000"/>
              </a:lnSpc>
              <a:tabLst>
                <a:tab pos="2062163" algn="l"/>
                <a:tab pos="2566988" algn="l"/>
              </a:tabLst>
            </a:pPr>
            <a:r>
              <a:rPr lang="en-US" altLang="en-US" dirty="0"/>
              <a:t>Associative Lookup = </a:t>
            </a:r>
            <a:r>
              <a:rPr lang="en-US" altLang="en-US" dirty="0">
                <a:sym typeface="Symbol" panose="05050102010706020507" pitchFamily="18" charset="2"/>
              </a:rPr>
              <a:t> time unit</a:t>
            </a:r>
          </a:p>
          <a:p>
            <a:pPr lvl="1">
              <a:lnSpc>
                <a:spcPct val="90000"/>
              </a:lnSpc>
              <a:tabLst>
                <a:tab pos="2062163" algn="l"/>
                <a:tab pos="2566988" algn="l"/>
              </a:tabLst>
            </a:pPr>
            <a:r>
              <a:rPr lang="en-US" altLang="en-US" dirty="0">
                <a:sym typeface="Symbol" panose="05050102010706020507" pitchFamily="18" charset="2"/>
              </a:rPr>
              <a:t>Can be &lt; 10% of memory access time</a:t>
            </a:r>
          </a:p>
          <a:p>
            <a:pPr>
              <a:lnSpc>
                <a:spcPct val="90000"/>
              </a:lnSpc>
              <a:tabLst>
                <a:tab pos="2062163" algn="l"/>
                <a:tab pos="2566988" algn="l"/>
              </a:tabLst>
            </a:pPr>
            <a:r>
              <a:rPr lang="en-US" altLang="en-US" dirty="0">
                <a:sym typeface="Symbol" panose="05050102010706020507" pitchFamily="18" charset="2"/>
              </a:rPr>
              <a:t>Hit ratio = </a:t>
            </a:r>
          </a:p>
          <a:p>
            <a:pPr lvl="1">
              <a:lnSpc>
                <a:spcPct val="90000"/>
              </a:lnSpc>
              <a:tabLst>
                <a:tab pos="2062163" algn="l"/>
                <a:tab pos="2566988" algn="l"/>
              </a:tabLst>
            </a:pPr>
            <a:r>
              <a:rPr lang="en-US" altLang="en-US" dirty="0">
                <a:sym typeface="Symbol" panose="05050102010706020507" pitchFamily="18" charset="2"/>
              </a:rPr>
              <a:t>Hit ratio – percentage of times that a page number is found in the associative registers; ratio related to number of associative registers</a:t>
            </a:r>
          </a:p>
          <a:p>
            <a:pPr>
              <a:lnSpc>
                <a:spcPct val="90000"/>
              </a:lnSpc>
              <a:tabLst>
                <a:tab pos="2062163" algn="l"/>
                <a:tab pos="2566988" algn="l"/>
              </a:tabLst>
            </a:pPr>
            <a:r>
              <a:rPr lang="en-US" altLang="en-US" dirty="0">
                <a:sym typeface="Symbol" panose="05050102010706020507" pitchFamily="18" charset="2"/>
              </a:rPr>
              <a:t>Consider  = 80%,  = 20ns for TLB search, 100ns for memory access</a:t>
            </a:r>
          </a:p>
          <a:p>
            <a:pPr>
              <a:lnSpc>
                <a:spcPct val="90000"/>
              </a:lnSpc>
              <a:tabLst>
                <a:tab pos="2062163" algn="l"/>
                <a:tab pos="2566988" algn="l"/>
              </a:tabLst>
            </a:pPr>
            <a:r>
              <a:rPr lang="en-US" altLang="en-US" b="1" dirty="0">
                <a:solidFill>
                  <a:srgbClr val="3366FF"/>
                </a:solidFill>
                <a:sym typeface="Symbol" panose="05050102010706020507" pitchFamily="18" charset="2"/>
              </a:rPr>
              <a:t>Effective Access Time</a:t>
            </a:r>
            <a:r>
              <a:rPr lang="en-US" altLang="en-US" dirty="0">
                <a:solidFill>
                  <a:srgbClr val="3366FF"/>
                </a:solidFill>
                <a:sym typeface="Symbol" panose="05050102010706020507" pitchFamily="18" charset="2"/>
              </a:rPr>
              <a:t> </a:t>
            </a:r>
            <a:r>
              <a:rPr lang="en-US" altLang="en-US" dirty="0">
                <a:sym typeface="Symbol" panose="05050102010706020507" pitchFamily="18" charset="2"/>
              </a:rPr>
              <a:t>(</a:t>
            </a:r>
            <a:r>
              <a:rPr lang="en-US" altLang="en-US" b="1" dirty="0">
                <a:solidFill>
                  <a:srgbClr val="3366FF"/>
                </a:solidFill>
                <a:sym typeface="Symbol" panose="05050102010706020507" pitchFamily="18" charset="2"/>
              </a:rPr>
              <a:t>EAT</a:t>
            </a:r>
            <a:r>
              <a:rPr lang="en-US" altLang="en-US" dirty="0">
                <a:sym typeface="Symbol" panose="05050102010706020507" pitchFamily="18" charset="2"/>
              </a:rPr>
              <a:t>)</a:t>
            </a:r>
          </a:p>
          <a:p>
            <a:pPr>
              <a:lnSpc>
                <a:spcPct val="90000"/>
              </a:lnSpc>
              <a:buFont typeface="Monotype Sorts" pitchFamily="-84" charset="2"/>
              <a:buNone/>
              <a:tabLst>
                <a:tab pos="2062163" algn="l"/>
                <a:tab pos="2566988" algn="l"/>
              </a:tabLst>
            </a:pPr>
            <a:r>
              <a:rPr lang="en-US" altLang="en-US" dirty="0"/>
              <a:t>		EAT = (1 + </a:t>
            </a:r>
            <a:r>
              <a:rPr lang="en-US" altLang="en-US" dirty="0">
                <a:sym typeface="Symbol" panose="05050102010706020507" pitchFamily="18" charset="2"/>
              </a:rPr>
              <a:t>)  + (2 + )(1 – )</a:t>
            </a:r>
          </a:p>
          <a:p>
            <a:pPr>
              <a:lnSpc>
                <a:spcPct val="90000"/>
              </a:lnSpc>
              <a:buFont typeface="Monotype Sorts" pitchFamily="-84" charset="2"/>
              <a:buNone/>
              <a:tabLst>
                <a:tab pos="2062163" algn="l"/>
                <a:tab pos="2566988" algn="l"/>
              </a:tabLst>
            </a:pPr>
            <a:r>
              <a:rPr lang="en-US" altLang="en-US" dirty="0">
                <a:sym typeface="Symbol" panose="05050102010706020507" pitchFamily="18" charset="2"/>
              </a:rPr>
              <a:t>			= 2 +  – </a:t>
            </a:r>
            <a:endParaRPr lang="en-US" altLang="en-US" dirty="0"/>
          </a:p>
          <a:p>
            <a:pPr>
              <a:lnSpc>
                <a:spcPct val="90000"/>
              </a:lnSpc>
              <a:tabLst>
                <a:tab pos="2062163" algn="l"/>
                <a:tab pos="2566988" algn="l"/>
              </a:tabLst>
            </a:pPr>
            <a:r>
              <a:rPr lang="en-US" altLang="en-US" dirty="0"/>
              <a:t> </a:t>
            </a:r>
            <a:r>
              <a:rPr lang="en-US" altLang="en-US" dirty="0">
                <a:sym typeface="Symbol" panose="05050102010706020507" pitchFamily="18" charset="2"/>
              </a:rPr>
              <a:t>Consider  = 80%,  = 20ns for TLB search, 100ns for memory access</a:t>
            </a:r>
          </a:p>
          <a:p>
            <a:pPr lvl="1">
              <a:lnSpc>
                <a:spcPct val="90000"/>
              </a:lnSpc>
              <a:tabLst>
                <a:tab pos="2062163" algn="l"/>
                <a:tab pos="2566988" algn="l"/>
              </a:tabLst>
            </a:pPr>
            <a:r>
              <a:rPr lang="en-US" altLang="en-US" dirty="0">
                <a:sym typeface="Symbol" panose="05050102010706020507" pitchFamily="18" charset="2"/>
              </a:rPr>
              <a:t>EAT = 0.80 x 100 + 0.20 x 200 = 120ns</a:t>
            </a:r>
          </a:p>
          <a:p>
            <a:pPr>
              <a:lnSpc>
                <a:spcPct val="90000"/>
              </a:lnSpc>
              <a:tabLst>
                <a:tab pos="2062163" algn="l"/>
                <a:tab pos="2566988" algn="l"/>
              </a:tabLst>
            </a:pPr>
            <a:r>
              <a:rPr lang="en-US" altLang="en-US" dirty="0">
                <a:sym typeface="Symbol" panose="05050102010706020507" pitchFamily="18" charset="2"/>
              </a:rPr>
              <a:t>Consider more realistic hit ratio -&gt;   = 99%,  = 20ns for TLB search, 100ns for memory access</a:t>
            </a:r>
          </a:p>
          <a:p>
            <a:pPr lvl="1">
              <a:lnSpc>
                <a:spcPct val="90000"/>
              </a:lnSpc>
              <a:tabLst>
                <a:tab pos="2062163" algn="l"/>
                <a:tab pos="2566988" algn="l"/>
              </a:tabLst>
            </a:pPr>
            <a:r>
              <a:rPr lang="en-US" altLang="en-US" dirty="0">
                <a:sym typeface="Symbol" panose="05050102010706020507" pitchFamily="18" charset="2"/>
              </a:rPr>
              <a:t>EAT = 0.99 x 100 + 0.01 x 200 = 101ns</a:t>
            </a:r>
          </a:p>
          <a:p>
            <a:pPr lvl="1">
              <a:lnSpc>
                <a:spcPct val="90000"/>
              </a:lnSpc>
              <a:tabLst>
                <a:tab pos="2062163" algn="l"/>
                <a:tab pos="2566988" algn="l"/>
              </a:tabLst>
            </a:pPr>
            <a:r>
              <a:rPr lang="en-US" altLang="en-US" dirty="0">
                <a:sym typeface="Symbol" panose="05050102010706020507" pitchFamily="18" charset="2"/>
              </a:rPr>
              <a:t>Increased hit rate produces only 1% slowdown in access time</a:t>
            </a:r>
          </a:p>
          <a:p>
            <a:pPr lvl="1">
              <a:lnSpc>
                <a:spcPct val="90000"/>
              </a:lnSpc>
              <a:tabLst>
                <a:tab pos="2062163" algn="l"/>
                <a:tab pos="2566988" algn="l"/>
              </a:tabLst>
            </a:pPr>
            <a:endParaRPr lang="en-US" altLang="en-US" dirty="0">
              <a:sym typeface="Symbol" panose="05050102010706020507" pitchFamily="18" charset="2"/>
            </a:endParaRPr>
          </a:p>
          <a:p>
            <a:pPr>
              <a:lnSpc>
                <a:spcPct val="90000"/>
              </a:lnSpc>
              <a:buFont typeface="Monotype Sorts" pitchFamily="-84" charset="2"/>
              <a:buNone/>
              <a:tabLst>
                <a:tab pos="2062163" algn="l"/>
                <a:tab pos="2566988" algn="l"/>
              </a:tabLst>
            </a:pPr>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346994" y="-163776"/>
            <a:ext cx="6559550" cy="1074642"/>
          </a:xfrm>
        </p:spPr>
        <p:txBody>
          <a:bodyPr/>
          <a:lstStyle/>
          <a:p>
            <a:pPr eaLnBrk="1" hangingPunct="1"/>
            <a:br>
              <a:rPr lang="en-US" altLang="en-US" dirty="0"/>
            </a:br>
            <a:r>
              <a:rPr lang="en-US" altLang="en-US" sz="2800" dirty="0"/>
              <a:t>Process Memory Integrity</a:t>
            </a:r>
            <a:br>
              <a:rPr lang="en-US" altLang="en-US" sz="2800" dirty="0"/>
            </a:br>
            <a:r>
              <a:rPr lang="en-US" altLang="en-US" sz="2800" dirty="0"/>
              <a:t>Base and Limit Registers</a:t>
            </a:r>
            <a:endParaRPr lang="en-US" altLang="en-US" dirty="0"/>
          </a:p>
        </p:txBody>
      </p:sp>
      <p:sp>
        <p:nvSpPr>
          <p:cNvPr id="7171" name="Rectangle 3"/>
          <p:cNvSpPr>
            <a:spLocks noGrp="1" noChangeArrowheads="1"/>
          </p:cNvSpPr>
          <p:nvPr>
            <p:ph type="body" idx="1"/>
          </p:nvPr>
        </p:nvSpPr>
        <p:spPr>
          <a:xfrm>
            <a:off x="950912" y="995363"/>
            <a:ext cx="7623461" cy="4483100"/>
          </a:xfrm>
        </p:spPr>
        <p:txBody>
          <a:bodyPr/>
          <a:lstStyle/>
          <a:p>
            <a:pPr>
              <a:buFont typeface="Wingdings" panose="05000000000000000000" pitchFamily="2" charset="2"/>
              <a:buChar char="q"/>
            </a:pPr>
            <a:r>
              <a:rPr lang="en-US" altLang="en-US" dirty="0"/>
              <a:t>A pair of </a:t>
            </a:r>
            <a:r>
              <a:rPr lang="en-US" altLang="en-US" b="1" dirty="0">
                <a:solidFill>
                  <a:srgbClr val="3366FF"/>
                </a:solidFill>
              </a:rPr>
              <a:t>base</a:t>
            </a:r>
            <a:r>
              <a:rPr lang="en-US" altLang="en-US" dirty="0">
                <a:solidFill>
                  <a:srgbClr val="3366FF"/>
                </a:solidFill>
              </a:rPr>
              <a:t> </a:t>
            </a:r>
            <a:r>
              <a:rPr lang="en-US" altLang="en-US" dirty="0"/>
              <a:t>and</a:t>
            </a:r>
            <a:r>
              <a:rPr lang="en-US" altLang="en-US" b="1" dirty="0">
                <a:solidFill>
                  <a:srgbClr val="FF0000"/>
                </a:solidFill>
              </a:rPr>
              <a:t> </a:t>
            </a:r>
            <a:r>
              <a:rPr lang="en-US" altLang="en-US" b="1" dirty="0">
                <a:solidFill>
                  <a:srgbClr val="3366FF"/>
                </a:solidFill>
              </a:rPr>
              <a:t>limit</a:t>
            </a:r>
            <a:r>
              <a:rPr lang="en-US" altLang="en-US" dirty="0">
                <a:solidFill>
                  <a:srgbClr val="3366FF"/>
                </a:solidFill>
              </a:rPr>
              <a:t> </a:t>
            </a:r>
            <a:r>
              <a:rPr lang="en-US" altLang="en-US" b="1" dirty="0">
                <a:solidFill>
                  <a:srgbClr val="3366FF"/>
                </a:solidFill>
              </a:rPr>
              <a:t>registers</a:t>
            </a:r>
            <a:r>
              <a:rPr lang="en-US" altLang="en-US" dirty="0"/>
              <a:t> define the logical address space</a:t>
            </a:r>
          </a:p>
          <a:p>
            <a:pPr lvl="1">
              <a:buFont typeface="Wingdings" panose="05000000000000000000" pitchFamily="2" charset="2"/>
              <a:buChar char="q"/>
            </a:pPr>
            <a:r>
              <a:rPr lang="en-US" altLang="en-US" dirty="0"/>
              <a:t>Base register holds the smallest legal physical memory address</a:t>
            </a:r>
          </a:p>
          <a:p>
            <a:pPr lvl="1">
              <a:buFont typeface="Wingdings" panose="05000000000000000000" pitchFamily="2" charset="2"/>
              <a:buChar char="q"/>
            </a:pPr>
            <a:r>
              <a:rPr lang="en-US" altLang="en-US" dirty="0"/>
              <a:t>Limit register </a:t>
            </a:r>
            <a:r>
              <a:rPr lang="en-US" altLang="en-US" b="1" dirty="0">
                <a:solidFill>
                  <a:srgbClr val="3366FF"/>
                </a:solidFill>
                <a:cs typeface="ＭＳ Ｐゴシック" charset="-128"/>
              </a:rPr>
              <a:t>specifies the size of the range </a:t>
            </a:r>
            <a:r>
              <a:rPr lang="en-US" altLang="en-US" dirty="0"/>
              <a:t>(not the upper memory address)</a:t>
            </a:r>
          </a:p>
          <a:p>
            <a:pPr>
              <a:buFont typeface="Wingdings" panose="05000000000000000000" pitchFamily="2" charset="2"/>
              <a:buChar char="q"/>
            </a:pPr>
            <a:r>
              <a:rPr lang="en-US" altLang="en-US" dirty="0"/>
              <a:t>CPU must check every memory access generated in user mode to be sure it is between base and limit for that user</a:t>
            </a:r>
          </a:p>
          <a:p>
            <a:pPr>
              <a:buFont typeface="Wingdings" panose="05000000000000000000" pitchFamily="2" charset="2"/>
              <a:buChar char="q"/>
            </a:pPr>
            <a:r>
              <a:rPr lang="en-US" altLang="en-US" dirty="0"/>
              <a:t>These registers can only be loaded by the operating system.</a:t>
            </a:r>
          </a:p>
          <a:p>
            <a:pPr lvl="1">
              <a:buFont typeface="Wingdings" panose="05000000000000000000" pitchFamily="2" charset="2"/>
              <a:buChar char="q"/>
            </a:pPr>
            <a:r>
              <a:rPr lang="en-US" altLang="en-US" dirty="0"/>
              <a:t>OS/Kernel mode operations have no such restrictions</a:t>
            </a:r>
          </a:p>
        </p:txBody>
      </p:sp>
      <p:pic>
        <p:nvPicPr>
          <p:cNvPr id="71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064" y="3792511"/>
            <a:ext cx="2566604" cy="282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050"/>
          <p:cNvSpPr>
            <a:spLocks noGrp="1" noChangeArrowheads="1"/>
          </p:cNvSpPr>
          <p:nvPr>
            <p:ph type="title"/>
          </p:nvPr>
        </p:nvSpPr>
        <p:spPr>
          <a:xfrm>
            <a:off x="457200" y="182563"/>
            <a:ext cx="8229600" cy="576262"/>
          </a:xfrm>
        </p:spPr>
        <p:txBody>
          <a:bodyPr/>
          <a:lstStyle/>
          <a:p>
            <a:pPr eaLnBrk="1" hangingPunct="1"/>
            <a:r>
              <a:rPr lang="en-US" altLang="en-US"/>
              <a:t>Memory Protection</a:t>
            </a:r>
          </a:p>
        </p:txBody>
      </p:sp>
      <p:sp>
        <p:nvSpPr>
          <p:cNvPr id="48131" name="Rectangle 2051"/>
          <p:cNvSpPr>
            <a:spLocks noGrp="1" noChangeArrowheads="1"/>
          </p:cNvSpPr>
          <p:nvPr>
            <p:ph type="body" idx="1"/>
          </p:nvPr>
        </p:nvSpPr>
        <p:spPr>
          <a:xfrm>
            <a:off x="873125" y="1157288"/>
            <a:ext cx="6937375" cy="4468812"/>
          </a:xfrm>
        </p:spPr>
        <p:txBody>
          <a:bodyPr/>
          <a:lstStyle/>
          <a:p>
            <a:r>
              <a:rPr lang="en-US" altLang="en-US"/>
              <a:t>Memory protection implemented by associating protection bit with each frame to indicate if read-only or read-write access is allowed</a:t>
            </a:r>
          </a:p>
          <a:p>
            <a:pPr lvl="1"/>
            <a:r>
              <a:rPr lang="en-US" altLang="en-US"/>
              <a:t>Can also add more bits to indicate page execute-only, and so on</a:t>
            </a:r>
          </a:p>
          <a:p>
            <a:r>
              <a:rPr lang="en-US" altLang="en-US" b="1">
                <a:solidFill>
                  <a:srgbClr val="3366FF"/>
                </a:solidFill>
              </a:rPr>
              <a:t>Valid-invalid</a:t>
            </a:r>
            <a:r>
              <a:rPr lang="en-US" altLang="en-US">
                <a:solidFill>
                  <a:srgbClr val="3366FF"/>
                </a:solidFill>
              </a:rPr>
              <a:t> </a:t>
            </a:r>
            <a:r>
              <a:rPr lang="en-US" altLang="en-US"/>
              <a:t>bit attached to each entry in the page table:</a:t>
            </a:r>
          </a:p>
          <a:p>
            <a:pPr lvl="1"/>
            <a:r>
              <a:rPr lang="ja-JP" altLang="en-US"/>
              <a:t>“</a:t>
            </a:r>
            <a:r>
              <a:rPr lang="en-US" altLang="ja-JP"/>
              <a:t>valid</a:t>
            </a:r>
            <a:r>
              <a:rPr lang="ja-JP" altLang="en-US"/>
              <a:t>”</a:t>
            </a:r>
            <a:r>
              <a:rPr lang="en-US" altLang="ja-JP"/>
              <a:t> indicates that the associated page is in the process</a:t>
            </a:r>
            <a:r>
              <a:rPr lang="ja-JP" altLang="en-US"/>
              <a:t>’</a:t>
            </a:r>
            <a:r>
              <a:rPr lang="en-US" altLang="ja-JP"/>
              <a:t> logical address space, and is thus a legal page</a:t>
            </a:r>
          </a:p>
          <a:p>
            <a:pPr lvl="1"/>
            <a:r>
              <a:rPr lang="ja-JP" altLang="en-US"/>
              <a:t>“</a:t>
            </a:r>
            <a:r>
              <a:rPr lang="en-US" altLang="ja-JP"/>
              <a:t>invalid</a:t>
            </a:r>
            <a:r>
              <a:rPr lang="ja-JP" altLang="en-US"/>
              <a:t>”</a:t>
            </a:r>
            <a:r>
              <a:rPr lang="en-US" altLang="ja-JP"/>
              <a:t> indicates that the page is not in the process</a:t>
            </a:r>
            <a:r>
              <a:rPr lang="ja-JP" altLang="en-US"/>
              <a:t>’</a:t>
            </a:r>
            <a:r>
              <a:rPr lang="en-US" altLang="ja-JP"/>
              <a:t> logical address space</a:t>
            </a:r>
          </a:p>
          <a:p>
            <a:pPr lvl="1"/>
            <a:r>
              <a:rPr lang="en-US" altLang="en-US"/>
              <a:t>Or use </a:t>
            </a:r>
            <a:r>
              <a:rPr lang="en-US" altLang="en-US" b="1">
                <a:solidFill>
                  <a:srgbClr val="3366FF"/>
                </a:solidFill>
              </a:rPr>
              <a:t>page-table length register </a:t>
            </a:r>
            <a:r>
              <a:rPr lang="en-US" altLang="en-US"/>
              <a:t>(</a:t>
            </a:r>
            <a:r>
              <a:rPr lang="en-US" altLang="en-US" b="1">
                <a:solidFill>
                  <a:srgbClr val="3366FF"/>
                </a:solidFill>
              </a:rPr>
              <a:t>PTLR</a:t>
            </a:r>
            <a:r>
              <a:rPr lang="en-US" altLang="en-US"/>
              <a:t>)</a:t>
            </a:r>
          </a:p>
          <a:p>
            <a:r>
              <a:rPr lang="en-US" altLang="en-US"/>
              <a:t>Any violations result in a trap to the kernel</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709738" y="-188913"/>
            <a:ext cx="7112000" cy="903288"/>
          </a:xfrm>
        </p:spPr>
        <p:txBody>
          <a:bodyPr/>
          <a:lstStyle/>
          <a:p>
            <a:pPr eaLnBrk="1" hangingPunct="1"/>
            <a:r>
              <a:rPr lang="en-US" altLang="en-US" sz="2800"/>
              <a:t>Valid (v) or Invalid (i) Bit In A Page Table</a:t>
            </a:r>
          </a:p>
        </p:txBody>
      </p:sp>
      <p:pic>
        <p:nvPicPr>
          <p:cNvPr id="4915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0" y="1252538"/>
            <a:ext cx="5099050"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182563"/>
            <a:ext cx="8229600" cy="576262"/>
          </a:xfrm>
        </p:spPr>
        <p:txBody>
          <a:bodyPr/>
          <a:lstStyle/>
          <a:p>
            <a:pPr eaLnBrk="1" hangingPunct="1"/>
            <a:r>
              <a:rPr lang="en-US" altLang="en-US"/>
              <a:t>Shared Pages</a:t>
            </a:r>
          </a:p>
        </p:txBody>
      </p:sp>
      <p:sp>
        <p:nvSpPr>
          <p:cNvPr id="50179" name="Rectangle 3"/>
          <p:cNvSpPr>
            <a:spLocks noGrp="1" noChangeArrowheads="1"/>
          </p:cNvSpPr>
          <p:nvPr>
            <p:ph type="body" idx="1"/>
          </p:nvPr>
        </p:nvSpPr>
        <p:spPr>
          <a:xfrm>
            <a:off x="873125" y="1141413"/>
            <a:ext cx="6950075" cy="4483100"/>
          </a:xfrm>
        </p:spPr>
        <p:txBody>
          <a:bodyPr/>
          <a:lstStyle/>
          <a:p>
            <a:r>
              <a:rPr lang="en-US" altLang="en-US" b="1" dirty="0">
                <a:solidFill>
                  <a:srgbClr val="3366FF"/>
                </a:solidFill>
              </a:rPr>
              <a:t>Paging </a:t>
            </a:r>
            <a:r>
              <a:rPr lang="en-US" altLang="en-US" dirty="0"/>
              <a:t>enables sharing common code</a:t>
            </a:r>
          </a:p>
          <a:p>
            <a:r>
              <a:rPr lang="en-US" altLang="en-US" b="1" dirty="0">
                <a:solidFill>
                  <a:srgbClr val="3366FF"/>
                </a:solidFill>
              </a:rPr>
              <a:t>Shared code</a:t>
            </a:r>
          </a:p>
          <a:p>
            <a:pPr lvl="1"/>
            <a:r>
              <a:rPr lang="en-US" altLang="en-US" dirty="0"/>
              <a:t>Important in time-sharing environments</a:t>
            </a:r>
          </a:p>
          <a:p>
            <a:pPr lvl="2"/>
            <a:r>
              <a:rPr lang="en-US" altLang="en-US" dirty="0"/>
              <a:t>One copy of read-only (</a:t>
            </a:r>
            <a:r>
              <a:rPr lang="en-US" altLang="en-US" b="1" dirty="0">
                <a:solidFill>
                  <a:srgbClr val="3366FF"/>
                </a:solidFill>
              </a:rPr>
              <a:t>reentrant</a:t>
            </a:r>
            <a:r>
              <a:rPr lang="en-US" altLang="en-US" dirty="0"/>
              <a:t>) code shared among processes (i.e., text editors, compilers, window systems)</a:t>
            </a:r>
          </a:p>
          <a:p>
            <a:pPr lvl="2"/>
            <a:r>
              <a:rPr lang="en-US" altLang="en-US" dirty="0"/>
              <a:t>40 users/ 40 copies vs 40 users/1 copy</a:t>
            </a:r>
          </a:p>
          <a:p>
            <a:pPr lvl="2"/>
            <a:r>
              <a:rPr lang="en-US" altLang="en-US" dirty="0"/>
              <a:t>Similar to multiple threads sharing the same process space</a:t>
            </a:r>
          </a:p>
          <a:p>
            <a:pPr lvl="2"/>
            <a:r>
              <a:rPr lang="en-US" altLang="en-US" dirty="0"/>
              <a:t>Also useful for interprocess communication if sharing of read-write pages is allowed</a:t>
            </a:r>
          </a:p>
          <a:p>
            <a:r>
              <a:rPr lang="en-US" altLang="en-US" b="1" dirty="0">
                <a:solidFill>
                  <a:srgbClr val="3366FF"/>
                </a:solidFill>
              </a:rPr>
              <a:t>Private code and data</a:t>
            </a:r>
            <a:r>
              <a:rPr lang="en-US" altLang="en-US" dirty="0">
                <a:solidFill>
                  <a:srgbClr val="3366FF"/>
                </a:solidFill>
              </a:rPr>
              <a:t> </a:t>
            </a:r>
          </a:p>
          <a:p>
            <a:pPr lvl="1"/>
            <a:r>
              <a:rPr lang="en-US" altLang="en-US" dirty="0"/>
              <a:t>Each process keeps a separate copy of the code and data</a:t>
            </a:r>
          </a:p>
          <a:p>
            <a:pPr lvl="1"/>
            <a:r>
              <a:rPr lang="en-US" altLang="en-US" dirty="0"/>
              <a:t>The pages for the private code and data can appear anywhere in the logical address space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982663" y="198438"/>
            <a:ext cx="7704137" cy="576262"/>
          </a:xfrm>
        </p:spPr>
        <p:txBody>
          <a:bodyPr/>
          <a:lstStyle/>
          <a:p>
            <a:pPr eaLnBrk="1" hangingPunct="1"/>
            <a:r>
              <a:rPr lang="en-US" altLang="en-US"/>
              <a:t>Shared Pages Example</a:t>
            </a:r>
            <a:endParaRPr lang="en-US" altLang="en-US" sz="2400"/>
          </a:p>
        </p:txBody>
      </p:sp>
      <p:pic>
        <p:nvPicPr>
          <p:cNvPr id="51203"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963" y="1104900"/>
            <a:ext cx="4860925"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rrow: Left 1">
            <a:extLst>
              <a:ext uri="{FF2B5EF4-FFF2-40B4-BE49-F238E27FC236}">
                <a16:creationId xmlns:a16="http://schemas.microsoft.com/office/drawing/2014/main" id="{E974FB31-E5E5-4EA5-8192-8CFFC199DB65}"/>
              </a:ext>
            </a:extLst>
          </p:cNvPr>
          <p:cNvSpPr/>
          <p:nvPr/>
        </p:nvSpPr>
        <p:spPr bwMode="auto">
          <a:xfrm>
            <a:off x="7150308" y="2458386"/>
            <a:ext cx="509665" cy="194872"/>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5" name="Arrow: Left 4">
            <a:extLst>
              <a:ext uri="{FF2B5EF4-FFF2-40B4-BE49-F238E27FC236}">
                <a16:creationId xmlns:a16="http://schemas.microsoft.com/office/drawing/2014/main" id="{8B90C427-D37D-4618-A0E2-A84F43803B64}"/>
              </a:ext>
            </a:extLst>
          </p:cNvPr>
          <p:cNvSpPr/>
          <p:nvPr/>
        </p:nvSpPr>
        <p:spPr bwMode="auto">
          <a:xfrm>
            <a:off x="7152808" y="2865618"/>
            <a:ext cx="509665" cy="194872"/>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6" name="Arrow: Left 5">
            <a:extLst>
              <a:ext uri="{FF2B5EF4-FFF2-40B4-BE49-F238E27FC236}">
                <a16:creationId xmlns:a16="http://schemas.microsoft.com/office/drawing/2014/main" id="{4F520E47-E14D-46C2-902A-9B028C54BB6C}"/>
              </a:ext>
            </a:extLst>
          </p:cNvPr>
          <p:cNvSpPr/>
          <p:nvPr/>
        </p:nvSpPr>
        <p:spPr bwMode="auto">
          <a:xfrm>
            <a:off x="7155308" y="3692571"/>
            <a:ext cx="509665" cy="194872"/>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3" name="TextBox 2">
            <a:extLst>
              <a:ext uri="{FF2B5EF4-FFF2-40B4-BE49-F238E27FC236}">
                <a16:creationId xmlns:a16="http://schemas.microsoft.com/office/drawing/2014/main" id="{25145D3E-8211-47EB-8FB6-418006208DAF}"/>
              </a:ext>
            </a:extLst>
          </p:cNvPr>
          <p:cNvSpPr txBox="1"/>
          <p:nvPr/>
        </p:nvSpPr>
        <p:spPr>
          <a:xfrm>
            <a:off x="7836393" y="2428864"/>
            <a:ext cx="1157705" cy="261610"/>
          </a:xfrm>
          <a:prstGeom prst="rect">
            <a:avLst/>
          </a:prstGeom>
          <a:noFill/>
        </p:spPr>
        <p:txBody>
          <a:bodyPr wrap="square" rtlCol="0">
            <a:spAutoFit/>
          </a:bodyPr>
          <a:lstStyle/>
          <a:p>
            <a:r>
              <a:rPr lang="en-US" sz="1100" dirty="0">
                <a:solidFill>
                  <a:srgbClr val="FF0000"/>
                </a:solidFill>
              </a:rPr>
              <a:t>Shared page</a:t>
            </a:r>
          </a:p>
        </p:txBody>
      </p:sp>
      <p:sp>
        <p:nvSpPr>
          <p:cNvPr id="8" name="TextBox 7">
            <a:extLst>
              <a:ext uri="{FF2B5EF4-FFF2-40B4-BE49-F238E27FC236}">
                <a16:creationId xmlns:a16="http://schemas.microsoft.com/office/drawing/2014/main" id="{D7235B94-B2BB-44AC-A461-DB2449FB2C25}"/>
              </a:ext>
            </a:extLst>
          </p:cNvPr>
          <p:cNvSpPr txBox="1"/>
          <p:nvPr/>
        </p:nvSpPr>
        <p:spPr>
          <a:xfrm>
            <a:off x="7836393" y="2851084"/>
            <a:ext cx="1157705" cy="261610"/>
          </a:xfrm>
          <a:prstGeom prst="rect">
            <a:avLst/>
          </a:prstGeom>
          <a:noFill/>
        </p:spPr>
        <p:txBody>
          <a:bodyPr wrap="square" rtlCol="0">
            <a:spAutoFit/>
          </a:bodyPr>
          <a:lstStyle/>
          <a:p>
            <a:r>
              <a:rPr lang="en-US" sz="1100" dirty="0">
                <a:solidFill>
                  <a:srgbClr val="FF0000"/>
                </a:solidFill>
              </a:rPr>
              <a:t>Shared page</a:t>
            </a:r>
          </a:p>
        </p:txBody>
      </p:sp>
      <p:sp>
        <p:nvSpPr>
          <p:cNvPr id="9" name="TextBox 8">
            <a:extLst>
              <a:ext uri="{FF2B5EF4-FFF2-40B4-BE49-F238E27FC236}">
                <a16:creationId xmlns:a16="http://schemas.microsoft.com/office/drawing/2014/main" id="{8B79ECDF-F579-4E87-8C72-0B61D15F73FA}"/>
              </a:ext>
            </a:extLst>
          </p:cNvPr>
          <p:cNvSpPr txBox="1"/>
          <p:nvPr/>
        </p:nvSpPr>
        <p:spPr>
          <a:xfrm>
            <a:off x="7836393" y="3663047"/>
            <a:ext cx="1157705" cy="261610"/>
          </a:xfrm>
          <a:prstGeom prst="rect">
            <a:avLst/>
          </a:prstGeom>
          <a:noFill/>
        </p:spPr>
        <p:txBody>
          <a:bodyPr wrap="square" rtlCol="0">
            <a:spAutoFit/>
          </a:bodyPr>
          <a:lstStyle/>
          <a:p>
            <a:r>
              <a:rPr lang="en-US" sz="1100" dirty="0">
                <a:solidFill>
                  <a:srgbClr val="FF0000"/>
                </a:solidFill>
              </a:rPr>
              <a:t>Shared page</a:t>
            </a:r>
          </a:p>
        </p:txBody>
      </p:sp>
      <p:sp>
        <p:nvSpPr>
          <p:cNvPr id="4" name="Oval 3"/>
          <p:cNvSpPr/>
          <p:nvPr/>
        </p:nvSpPr>
        <p:spPr bwMode="auto">
          <a:xfrm>
            <a:off x="394636" y="6246796"/>
            <a:ext cx="240631" cy="19250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3" grpId="0"/>
      <p:bldP spid="8"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520700" y="182563"/>
            <a:ext cx="8229600" cy="576262"/>
          </a:xfrm>
        </p:spPr>
        <p:txBody>
          <a:bodyPr/>
          <a:lstStyle/>
          <a:p>
            <a:pPr eaLnBrk="1" hangingPunct="1"/>
            <a:r>
              <a:rPr lang="en-US" altLang="en-US"/>
              <a:t>Structure of the Page Table</a:t>
            </a:r>
          </a:p>
        </p:txBody>
      </p:sp>
      <p:sp>
        <p:nvSpPr>
          <p:cNvPr id="52227" name="Rectangle 3"/>
          <p:cNvSpPr>
            <a:spLocks noGrp="1" noChangeArrowheads="1"/>
          </p:cNvSpPr>
          <p:nvPr>
            <p:ph type="body" idx="1"/>
          </p:nvPr>
        </p:nvSpPr>
        <p:spPr>
          <a:xfrm>
            <a:off x="857250" y="1141413"/>
            <a:ext cx="7119938" cy="4483100"/>
          </a:xfrm>
        </p:spPr>
        <p:txBody>
          <a:bodyPr/>
          <a:lstStyle/>
          <a:p>
            <a:r>
              <a:rPr lang="en-US" altLang="en-US"/>
              <a:t>Memory structures for paging can get huge using straight-forward methods</a:t>
            </a:r>
          </a:p>
          <a:p>
            <a:pPr lvl="1"/>
            <a:r>
              <a:rPr lang="en-US" altLang="en-US"/>
              <a:t>Consider a 32-bit logical address space as on modern computers</a:t>
            </a:r>
          </a:p>
          <a:p>
            <a:pPr lvl="1"/>
            <a:r>
              <a:rPr lang="en-US" altLang="en-US"/>
              <a:t>Page size of 4 KB (2</a:t>
            </a:r>
            <a:r>
              <a:rPr lang="en-US" altLang="en-US" baseline="30000"/>
              <a:t>12</a:t>
            </a:r>
            <a:r>
              <a:rPr lang="en-US" altLang="en-US"/>
              <a:t>)</a:t>
            </a:r>
          </a:p>
          <a:p>
            <a:pPr lvl="1"/>
            <a:r>
              <a:rPr lang="en-US" altLang="en-US"/>
              <a:t>Page table would have 1 million entries (2</a:t>
            </a:r>
            <a:r>
              <a:rPr lang="en-US" altLang="en-US" baseline="30000"/>
              <a:t>32</a:t>
            </a:r>
            <a:r>
              <a:rPr lang="en-US" altLang="en-US"/>
              <a:t> / 2</a:t>
            </a:r>
            <a:r>
              <a:rPr lang="en-US" altLang="en-US" baseline="30000"/>
              <a:t>12</a:t>
            </a:r>
            <a:r>
              <a:rPr lang="en-US" altLang="en-US"/>
              <a:t>)</a:t>
            </a:r>
          </a:p>
          <a:p>
            <a:pPr lvl="1"/>
            <a:r>
              <a:rPr lang="en-US" altLang="en-US"/>
              <a:t>If each entry is 4 bytes -&gt; 4 MB of physical address space / memory for page table alone</a:t>
            </a:r>
          </a:p>
          <a:p>
            <a:pPr lvl="2"/>
            <a:r>
              <a:rPr lang="en-US" altLang="en-US"/>
              <a:t>That amount of memory used to cost a lot</a:t>
            </a:r>
          </a:p>
          <a:p>
            <a:pPr lvl="2"/>
            <a:r>
              <a:rPr lang="en-US" altLang="en-US"/>
              <a:t>Don</a:t>
            </a:r>
            <a:r>
              <a:rPr lang="ja-JP" altLang="en-US"/>
              <a:t>’</a:t>
            </a:r>
            <a:r>
              <a:rPr lang="en-US" altLang="ja-JP"/>
              <a:t>t want to allocate that contiguously in main memory</a:t>
            </a:r>
            <a:endParaRPr lang="en-US" altLang="en-US"/>
          </a:p>
          <a:p>
            <a:r>
              <a:rPr lang="en-US" altLang="en-US"/>
              <a:t>Hierarchical Paging</a:t>
            </a:r>
          </a:p>
          <a:p>
            <a:r>
              <a:rPr lang="en-US" altLang="en-US"/>
              <a:t>Hashed Page Tables</a:t>
            </a:r>
          </a:p>
          <a:p>
            <a:r>
              <a:rPr lang="en-US" altLang="en-US"/>
              <a:t>Inverted Page Tables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73075" y="166688"/>
            <a:ext cx="8229600" cy="576262"/>
          </a:xfrm>
        </p:spPr>
        <p:txBody>
          <a:bodyPr/>
          <a:lstStyle/>
          <a:p>
            <a:pPr eaLnBrk="1" hangingPunct="1"/>
            <a:r>
              <a:rPr lang="en-US" altLang="en-US"/>
              <a:t>Hierarchical Page Tables</a:t>
            </a:r>
          </a:p>
        </p:txBody>
      </p:sp>
      <p:sp>
        <p:nvSpPr>
          <p:cNvPr id="53251" name="Rectangle 3"/>
          <p:cNvSpPr>
            <a:spLocks noGrp="1" noChangeArrowheads="1"/>
          </p:cNvSpPr>
          <p:nvPr>
            <p:ph type="body" idx="1"/>
          </p:nvPr>
        </p:nvSpPr>
        <p:spPr>
          <a:xfrm>
            <a:off x="903288" y="1189038"/>
            <a:ext cx="5980112" cy="4483100"/>
          </a:xfrm>
        </p:spPr>
        <p:txBody>
          <a:bodyPr/>
          <a:lstStyle/>
          <a:p>
            <a:r>
              <a:rPr lang="en-US" altLang="en-US"/>
              <a:t>Break up the logical address space into multiple page tables</a:t>
            </a:r>
          </a:p>
          <a:p>
            <a:r>
              <a:rPr lang="en-US" altLang="en-US"/>
              <a:t>A simple technique is a two-level page table</a:t>
            </a:r>
          </a:p>
          <a:p>
            <a:r>
              <a:rPr lang="en-US" altLang="en-US"/>
              <a:t>We then page the page table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568325" y="166688"/>
            <a:ext cx="8229600" cy="576262"/>
          </a:xfrm>
        </p:spPr>
        <p:txBody>
          <a:bodyPr/>
          <a:lstStyle/>
          <a:p>
            <a:pPr eaLnBrk="1" hangingPunct="1"/>
            <a:r>
              <a:rPr lang="en-US" altLang="en-US"/>
              <a:t>Two-Level Page-Table Scheme</a:t>
            </a:r>
            <a:endParaRPr lang="en-US" altLang="en-US" sz="2400"/>
          </a:p>
        </p:txBody>
      </p:sp>
      <p:pic>
        <p:nvPicPr>
          <p:cNvPr id="54275"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875" y="1268413"/>
            <a:ext cx="4248150"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955675" y="152400"/>
            <a:ext cx="7762875" cy="576263"/>
          </a:xfrm>
        </p:spPr>
        <p:txBody>
          <a:bodyPr/>
          <a:lstStyle/>
          <a:p>
            <a:pPr eaLnBrk="1" hangingPunct="1"/>
            <a:r>
              <a:rPr lang="en-US" altLang="en-US"/>
              <a:t>Two-Level Paging Example</a:t>
            </a:r>
          </a:p>
        </p:txBody>
      </p:sp>
      <p:sp>
        <p:nvSpPr>
          <p:cNvPr id="55299" name="Rectangle 3"/>
          <p:cNvSpPr>
            <a:spLocks noGrp="1" noChangeArrowheads="1"/>
          </p:cNvSpPr>
          <p:nvPr>
            <p:ph type="body" idx="1"/>
          </p:nvPr>
        </p:nvSpPr>
        <p:spPr>
          <a:xfrm>
            <a:off x="917575" y="1085850"/>
            <a:ext cx="7807325" cy="5146675"/>
          </a:xfrm>
        </p:spPr>
        <p:txBody>
          <a:bodyPr/>
          <a:lstStyle/>
          <a:p>
            <a:pPr>
              <a:lnSpc>
                <a:spcPct val="90000"/>
              </a:lnSpc>
            </a:pPr>
            <a:r>
              <a:rPr lang="en-US" altLang="en-US"/>
              <a:t>A logical address (on 32-bit machine with 1K page size) is divided into:</a:t>
            </a:r>
          </a:p>
          <a:p>
            <a:pPr marL="627063" lvl="1">
              <a:lnSpc>
                <a:spcPct val="90000"/>
              </a:lnSpc>
            </a:pPr>
            <a:r>
              <a:rPr lang="en-US" altLang="en-US"/>
              <a:t>a page number consisting of 22 bits</a:t>
            </a:r>
          </a:p>
          <a:p>
            <a:pPr marL="627063" lvl="1">
              <a:lnSpc>
                <a:spcPct val="90000"/>
              </a:lnSpc>
            </a:pPr>
            <a:r>
              <a:rPr lang="en-US" altLang="en-US"/>
              <a:t>a page offset consisting of 10 bits</a:t>
            </a:r>
          </a:p>
          <a:p>
            <a:pPr marL="627063" lvl="1">
              <a:lnSpc>
                <a:spcPct val="90000"/>
              </a:lnSpc>
            </a:pPr>
            <a:endParaRPr lang="en-US" altLang="en-US" sz="800"/>
          </a:p>
          <a:p>
            <a:pPr>
              <a:lnSpc>
                <a:spcPct val="90000"/>
              </a:lnSpc>
            </a:pPr>
            <a:r>
              <a:rPr lang="en-US" altLang="en-US"/>
              <a:t>Since the page table is paged, the page number is further divided into:</a:t>
            </a:r>
          </a:p>
          <a:p>
            <a:pPr marL="627063" lvl="1">
              <a:lnSpc>
                <a:spcPct val="90000"/>
              </a:lnSpc>
            </a:pPr>
            <a:r>
              <a:rPr lang="en-US" altLang="en-US"/>
              <a:t>a 12-bit page number </a:t>
            </a:r>
          </a:p>
          <a:p>
            <a:pPr marL="627063" lvl="1">
              <a:lnSpc>
                <a:spcPct val="90000"/>
              </a:lnSpc>
            </a:pPr>
            <a:r>
              <a:rPr lang="en-US" altLang="en-US"/>
              <a:t>a 10-bit page offset</a:t>
            </a:r>
          </a:p>
          <a:p>
            <a:pPr marL="627063" lvl="1">
              <a:lnSpc>
                <a:spcPct val="90000"/>
              </a:lnSpc>
            </a:pPr>
            <a:endParaRPr lang="en-US" altLang="en-US" sz="800"/>
          </a:p>
          <a:p>
            <a:pPr>
              <a:lnSpc>
                <a:spcPct val="90000"/>
              </a:lnSpc>
            </a:pPr>
            <a:r>
              <a:rPr lang="en-US" altLang="en-US"/>
              <a:t>Thus, a logical address is as follows:</a:t>
            </a:r>
            <a:br>
              <a:rPr lang="en-US" altLang="en-US"/>
            </a:br>
            <a:br>
              <a:rPr lang="en-US" altLang="en-US" sz="1600"/>
            </a:br>
            <a:br>
              <a:rPr lang="en-US" altLang="en-US" sz="1600"/>
            </a:br>
            <a:br>
              <a:rPr lang="en-US" altLang="en-US" sz="1600"/>
            </a:br>
            <a:br>
              <a:rPr lang="en-US" altLang="en-US" sz="1600"/>
            </a:br>
            <a:br>
              <a:rPr lang="en-US" altLang="en-US" sz="1600"/>
            </a:br>
            <a:endParaRPr lang="en-US" altLang="en-US" sz="1600"/>
          </a:p>
          <a:p>
            <a:pPr>
              <a:lnSpc>
                <a:spcPct val="90000"/>
              </a:lnSpc>
            </a:pPr>
            <a:r>
              <a:rPr lang="en-US" altLang="en-US"/>
              <a:t>where</a:t>
            </a:r>
            <a:r>
              <a:rPr lang="en-US" altLang="en-US" i="1"/>
              <a:t> p</a:t>
            </a:r>
            <a:r>
              <a:rPr lang="en-US" altLang="en-US" i="1" baseline="-25000"/>
              <a:t>1</a:t>
            </a:r>
            <a:r>
              <a:rPr lang="en-US" altLang="en-US"/>
              <a:t> is an index into the outer page table, and </a:t>
            </a:r>
            <a:r>
              <a:rPr lang="en-US" altLang="en-US" i="1"/>
              <a:t>p</a:t>
            </a:r>
            <a:r>
              <a:rPr lang="en-US" altLang="en-US" i="1" baseline="-25000"/>
              <a:t>2</a:t>
            </a:r>
            <a:r>
              <a:rPr lang="en-US" altLang="en-US"/>
              <a:t> is the displacement within the page of the inner page table</a:t>
            </a:r>
          </a:p>
          <a:p>
            <a:pPr>
              <a:lnSpc>
                <a:spcPct val="90000"/>
              </a:lnSpc>
            </a:pPr>
            <a:r>
              <a:rPr lang="en-US" altLang="en-US"/>
              <a:t>Known as </a:t>
            </a:r>
            <a:r>
              <a:rPr lang="en-US" altLang="en-US" b="1">
                <a:solidFill>
                  <a:srgbClr val="3366FF"/>
                </a:solidFill>
              </a:rPr>
              <a:t>forward-mapped page table</a:t>
            </a:r>
          </a:p>
        </p:txBody>
      </p:sp>
      <p:pic>
        <p:nvPicPr>
          <p:cNvPr id="5530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0613" y="3875088"/>
            <a:ext cx="3159125"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1026"/>
          <p:cNvSpPr>
            <a:spLocks noGrp="1" noChangeArrowheads="1"/>
          </p:cNvSpPr>
          <p:nvPr>
            <p:ph type="title"/>
          </p:nvPr>
        </p:nvSpPr>
        <p:spPr>
          <a:xfrm>
            <a:off x="1128713" y="152400"/>
            <a:ext cx="7558087" cy="576263"/>
          </a:xfrm>
        </p:spPr>
        <p:txBody>
          <a:bodyPr/>
          <a:lstStyle/>
          <a:p>
            <a:pPr eaLnBrk="1" hangingPunct="1"/>
            <a:r>
              <a:rPr lang="en-US" altLang="en-US"/>
              <a:t>Address-Translation Scheme</a:t>
            </a:r>
            <a:endParaRPr lang="en-US" altLang="en-US" sz="2400"/>
          </a:p>
        </p:txBody>
      </p:sp>
      <p:pic>
        <p:nvPicPr>
          <p:cNvPr id="56323" name="Picture 10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013" y="1258888"/>
            <a:ext cx="6389687"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Title 1"/>
          <p:cNvSpPr>
            <a:spLocks noGrp="1"/>
          </p:cNvSpPr>
          <p:nvPr>
            <p:ph type="title"/>
          </p:nvPr>
        </p:nvSpPr>
        <p:spPr>
          <a:xfrm>
            <a:off x="536575" y="166688"/>
            <a:ext cx="8229600" cy="576262"/>
          </a:xfrm>
        </p:spPr>
        <p:txBody>
          <a:bodyPr/>
          <a:lstStyle/>
          <a:p>
            <a:r>
              <a:rPr lang="en-US" altLang="en-US"/>
              <a:t>64-bit Logical Address Space</a:t>
            </a:r>
          </a:p>
        </p:txBody>
      </p:sp>
      <p:sp>
        <p:nvSpPr>
          <p:cNvPr id="53251" name="Content Placeholder 2"/>
          <p:cNvSpPr>
            <a:spLocks noGrp="1"/>
          </p:cNvSpPr>
          <p:nvPr>
            <p:ph idx="1"/>
          </p:nvPr>
        </p:nvSpPr>
        <p:spPr>
          <a:xfrm>
            <a:off x="806450" y="1201738"/>
            <a:ext cx="8116888" cy="5087937"/>
          </a:xfrm>
        </p:spPr>
        <p:txBody>
          <a:bodyPr/>
          <a:lstStyle/>
          <a:p>
            <a:pPr>
              <a:defRPr/>
            </a:pPr>
            <a:r>
              <a:rPr lang="en-US" altLang="en-US" dirty="0"/>
              <a:t>Even two-level paging scheme not sufficient</a:t>
            </a:r>
          </a:p>
          <a:p>
            <a:pPr>
              <a:defRPr/>
            </a:pPr>
            <a:r>
              <a:rPr lang="en-US" altLang="en-US" dirty="0"/>
              <a:t>If page size is 4 KB (2</a:t>
            </a:r>
            <a:r>
              <a:rPr lang="en-US" altLang="en-US" baseline="30000" dirty="0"/>
              <a:t>12</a:t>
            </a:r>
            <a:r>
              <a:rPr lang="en-US" altLang="en-US" dirty="0"/>
              <a:t>)</a:t>
            </a:r>
          </a:p>
          <a:p>
            <a:pPr lvl="1">
              <a:defRPr/>
            </a:pPr>
            <a:r>
              <a:rPr lang="en-US" altLang="en-US" dirty="0"/>
              <a:t>Then page table has 2</a:t>
            </a:r>
            <a:r>
              <a:rPr lang="en-US" altLang="en-US" baseline="30000" dirty="0"/>
              <a:t>52</a:t>
            </a:r>
            <a:r>
              <a:rPr lang="en-US" altLang="en-US" dirty="0"/>
              <a:t> entries</a:t>
            </a:r>
          </a:p>
          <a:p>
            <a:pPr lvl="1">
              <a:defRPr/>
            </a:pPr>
            <a:r>
              <a:rPr lang="en-US" altLang="en-US" dirty="0"/>
              <a:t>If two level scheme, inner page tables could be 2</a:t>
            </a:r>
            <a:r>
              <a:rPr lang="en-US" altLang="en-US" baseline="30000" dirty="0"/>
              <a:t>10</a:t>
            </a:r>
            <a:r>
              <a:rPr lang="en-US" altLang="en-US" dirty="0"/>
              <a:t> 4-byte entries</a:t>
            </a:r>
          </a:p>
          <a:p>
            <a:pPr lvl="1">
              <a:defRPr/>
            </a:pPr>
            <a:r>
              <a:rPr lang="en-US" altLang="en-US" dirty="0"/>
              <a:t>Address would look like</a:t>
            </a:r>
          </a:p>
          <a:p>
            <a:pPr lvl="1">
              <a:defRPr/>
            </a:pPr>
            <a:endParaRPr lang="en-US" altLang="en-US" dirty="0"/>
          </a:p>
          <a:p>
            <a:pPr lvl="1">
              <a:defRPr/>
            </a:pPr>
            <a:endParaRPr lang="en-US" altLang="en-US" dirty="0"/>
          </a:p>
          <a:p>
            <a:pPr marL="457200" lvl="1" indent="0">
              <a:buFont typeface="Monotype Sorts" pitchFamily="-84" charset="2"/>
              <a:buNone/>
              <a:defRPr/>
            </a:pPr>
            <a:endParaRPr lang="en-US" altLang="en-US" dirty="0"/>
          </a:p>
          <a:p>
            <a:pPr lvl="1">
              <a:defRPr/>
            </a:pPr>
            <a:r>
              <a:rPr lang="en-US" altLang="en-US" dirty="0"/>
              <a:t>Outer page table has 2</a:t>
            </a:r>
            <a:r>
              <a:rPr lang="en-US" altLang="en-US" baseline="30000" dirty="0"/>
              <a:t>42</a:t>
            </a:r>
            <a:r>
              <a:rPr lang="en-US" altLang="en-US" dirty="0"/>
              <a:t> entries or 2</a:t>
            </a:r>
            <a:r>
              <a:rPr lang="en-US" altLang="en-US" baseline="30000" dirty="0"/>
              <a:t>44</a:t>
            </a:r>
            <a:r>
              <a:rPr lang="en-US" altLang="en-US" dirty="0"/>
              <a:t> bytes</a:t>
            </a:r>
          </a:p>
          <a:p>
            <a:pPr lvl="1">
              <a:defRPr/>
            </a:pPr>
            <a:r>
              <a:rPr lang="en-US" altLang="en-US" dirty="0"/>
              <a:t>One solution is to add a 2</a:t>
            </a:r>
            <a:r>
              <a:rPr lang="en-US" altLang="en-US" baseline="30000" dirty="0"/>
              <a:t>nd</a:t>
            </a:r>
            <a:r>
              <a:rPr lang="en-US" altLang="en-US" dirty="0"/>
              <a:t> outer page table</a:t>
            </a:r>
          </a:p>
          <a:p>
            <a:pPr lvl="1">
              <a:defRPr/>
            </a:pPr>
            <a:r>
              <a:rPr lang="en-US" altLang="en-US" dirty="0"/>
              <a:t>But in the following example the 2</a:t>
            </a:r>
            <a:r>
              <a:rPr lang="en-US" altLang="en-US" baseline="30000" dirty="0"/>
              <a:t>nd</a:t>
            </a:r>
            <a:r>
              <a:rPr lang="en-US" altLang="en-US" dirty="0"/>
              <a:t> outer page table is still 2</a:t>
            </a:r>
            <a:r>
              <a:rPr lang="en-US" altLang="en-US" baseline="30000" dirty="0"/>
              <a:t>34</a:t>
            </a:r>
            <a:r>
              <a:rPr lang="en-US" altLang="en-US" dirty="0"/>
              <a:t> bytes in size</a:t>
            </a:r>
          </a:p>
          <a:p>
            <a:pPr lvl="2">
              <a:defRPr/>
            </a:pPr>
            <a:r>
              <a:rPr lang="en-US" altLang="en-US" dirty="0"/>
              <a:t>And possibly 4 memory access to get to one physical memory location</a:t>
            </a:r>
          </a:p>
          <a:p>
            <a:pPr lvl="1">
              <a:defRPr/>
            </a:pPr>
            <a:endParaRPr lang="en-US" altLang="en-US" dirty="0"/>
          </a:p>
        </p:txBody>
      </p:sp>
      <p:pic>
        <p:nvPicPr>
          <p:cNvPr id="5734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62175" y="3000375"/>
            <a:ext cx="3246438"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941388" y="153988"/>
            <a:ext cx="7745412" cy="576262"/>
          </a:xfrm>
        </p:spPr>
        <p:txBody>
          <a:bodyPr/>
          <a:lstStyle/>
          <a:p>
            <a:r>
              <a:rPr lang="en-US" altLang="en-US"/>
              <a:t>Hardware Address Protection</a:t>
            </a:r>
          </a:p>
        </p:txBody>
      </p:sp>
      <p:pic>
        <p:nvPicPr>
          <p:cNvPr id="8195" name="Content Placeholder 4" descr="8.02.pdf"/>
          <p:cNvPicPr>
            <a:picLocks noGrp="1" noChangeAspect="1"/>
          </p:cNvPicPr>
          <p:nvPr>
            <p:ph idx="1"/>
          </p:nvPr>
        </p:nvPicPr>
        <p:blipFill>
          <a:blip r:embed="rId2">
            <a:extLst>
              <a:ext uri="{28A0092B-C50C-407E-A947-70E740481C1C}">
                <a14:useLocalDpi xmlns:a14="http://schemas.microsoft.com/office/drawing/2010/main" val="0"/>
              </a:ext>
            </a:extLst>
          </a:blip>
          <a:srcRect t="-12790" b="-12790"/>
          <a:stretch>
            <a:fillRect/>
          </a:stretch>
        </p:blipFill>
        <p:spPr>
          <a:xfrm>
            <a:off x="1576388" y="1212850"/>
            <a:ext cx="6324600" cy="3482975"/>
          </a:xfr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865188" y="214313"/>
            <a:ext cx="7821612" cy="576262"/>
          </a:xfrm>
        </p:spPr>
        <p:txBody>
          <a:bodyPr/>
          <a:lstStyle/>
          <a:p>
            <a:pPr eaLnBrk="1" hangingPunct="1"/>
            <a:r>
              <a:rPr lang="en-US" altLang="en-US"/>
              <a:t>Three-level Paging Scheme</a:t>
            </a:r>
          </a:p>
        </p:txBody>
      </p:sp>
      <p:pic>
        <p:nvPicPr>
          <p:cNvPr id="5837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1293813"/>
            <a:ext cx="52419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400" y="3130550"/>
            <a:ext cx="54864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46138" y="166688"/>
            <a:ext cx="7840662" cy="576262"/>
          </a:xfrm>
        </p:spPr>
        <p:txBody>
          <a:bodyPr/>
          <a:lstStyle/>
          <a:p>
            <a:pPr eaLnBrk="1" hangingPunct="1"/>
            <a:r>
              <a:rPr lang="en-US" altLang="en-US"/>
              <a:t>Hashed Page Tables</a:t>
            </a:r>
          </a:p>
        </p:txBody>
      </p:sp>
      <p:sp>
        <p:nvSpPr>
          <p:cNvPr id="59395" name="Rectangle 3"/>
          <p:cNvSpPr>
            <a:spLocks noGrp="1" noChangeArrowheads="1"/>
          </p:cNvSpPr>
          <p:nvPr>
            <p:ph type="body" idx="1"/>
          </p:nvPr>
        </p:nvSpPr>
        <p:spPr>
          <a:xfrm>
            <a:off x="903288" y="1141413"/>
            <a:ext cx="7626350" cy="4722812"/>
          </a:xfrm>
        </p:spPr>
        <p:txBody>
          <a:bodyPr/>
          <a:lstStyle/>
          <a:p>
            <a:r>
              <a:rPr lang="en-US" altLang="en-US"/>
              <a:t>Common in address spaces &gt; 32 bits</a:t>
            </a:r>
          </a:p>
          <a:p>
            <a:r>
              <a:rPr lang="en-US" altLang="en-US"/>
              <a:t>The virtual page number is hashed into a page table</a:t>
            </a:r>
          </a:p>
          <a:p>
            <a:pPr lvl="1"/>
            <a:r>
              <a:rPr lang="en-US" altLang="en-US"/>
              <a:t>This page table contains a chain of elements hashing to the same location</a:t>
            </a:r>
          </a:p>
          <a:p>
            <a:r>
              <a:rPr lang="en-US" altLang="en-US"/>
              <a:t>Each element contains (1) the virtual page number (2) the value of the mapped page frame (3) a pointer to the next element</a:t>
            </a:r>
          </a:p>
          <a:p>
            <a:r>
              <a:rPr lang="en-US" altLang="en-US"/>
              <a:t>Virtual page numbers are compared in this chain searching for a match</a:t>
            </a:r>
          </a:p>
          <a:p>
            <a:pPr lvl="1"/>
            <a:r>
              <a:rPr lang="en-US" altLang="en-US"/>
              <a:t>If a match is found, the corresponding physical frame is extracted</a:t>
            </a:r>
          </a:p>
          <a:p>
            <a:r>
              <a:rPr lang="en-US" altLang="en-US"/>
              <a:t>Variation for 64-bit addresses is </a:t>
            </a:r>
            <a:r>
              <a:rPr lang="en-US" altLang="en-US" b="1">
                <a:solidFill>
                  <a:srgbClr val="3366FF"/>
                </a:solidFill>
              </a:rPr>
              <a:t>clustered page tables</a:t>
            </a:r>
          </a:p>
          <a:p>
            <a:pPr lvl="1"/>
            <a:r>
              <a:rPr lang="en-US" altLang="en-US"/>
              <a:t>Similar to hashed but each entry refers to several pages (such as 16) rather than 1</a:t>
            </a:r>
          </a:p>
          <a:p>
            <a:pPr lvl="1"/>
            <a:r>
              <a:rPr lang="en-US" altLang="en-US"/>
              <a:t>Especially useful for </a:t>
            </a:r>
            <a:r>
              <a:rPr lang="en-US" altLang="en-US" b="1">
                <a:solidFill>
                  <a:srgbClr val="3366FF"/>
                </a:solidFill>
              </a:rPr>
              <a:t>sparse</a:t>
            </a:r>
            <a:r>
              <a:rPr lang="en-US" altLang="en-US"/>
              <a:t> address spaces (where memory references are non-contiguous and scattered)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152400"/>
            <a:ext cx="8229600" cy="576263"/>
          </a:xfrm>
        </p:spPr>
        <p:txBody>
          <a:bodyPr/>
          <a:lstStyle/>
          <a:p>
            <a:pPr eaLnBrk="1" hangingPunct="1"/>
            <a:r>
              <a:rPr lang="en-US" altLang="en-US"/>
              <a:t>Hashed Page Table</a:t>
            </a:r>
            <a:endParaRPr lang="en-US" altLang="en-US" sz="2400"/>
          </a:p>
        </p:txBody>
      </p:sp>
      <p:pic>
        <p:nvPicPr>
          <p:cNvPr id="6041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888" y="1274763"/>
            <a:ext cx="66167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730250" y="152400"/>
            <a:ext cx="7956550" cy="576263"/>
          </a:xfrm>
        </p:spPr>
        <p:txBody>
          <a:bodyPr/>
          <a:lstStyle/>
          <a:p>
            <a:pPr eaLnBrk="1" hangingPunct="1"/>
            <a:r>
              <a:rPr lang="en-US" altLang="en-US"/>
              <a:t>Inverted Page Table</a:t>
            </a:r>
          </a:p>
        </p:txBody>
      </p:sp>
      <p:sp>
        <p:nvSpPr>
          <p:cNvPr id="61443" name="Rectangle 3"/>
          <p:cNvSpPr>
            <a:spLocks noGrp="1" noChangeArrowheads="1"/>
          </p:cNvSpPr>
          <p:nvPr>
            <p:ph type="body" idx="1"/>
          </p:nvPr>
        </p:nvSpPr>
        <p:spPr>
          <a:xfrm>
            <a:off x="939800" y="1152525"/>
            <a:ext cx="7073900" cy="4792663"/>
          </a:xfrm>
        </p:spPr>
        <p:txBody>
          <a:bodyPr/>
          <a:lstStyle/>
          <a:p>
            <a:r>
              <a:rPr lang="en-US" altLang="en-US"/>
              <a:t>Rather than each process having a page table and keeping track of all possible logical pages, track all physical pages</a:t>
            </a:r>
          </a:p>
          <a:p>
            <a:r>
              <a:rPr lang="en-US" altLang="en-US"/>
              <a:t>One entry for each real page of memory</a:t>
            </a:r>
          </a:p>
          <a:p>
            <a:r>
              <a:rPr lang="en-US" altLang="en-US"/>
              <a:t>Entry consists of the virtual address of the page stored in that real memory location, with information about the process that owns that page</a:t>
            </a:r>
          </a:p>
          <a:p>
            <a:r>
              <a:rPr lang="en-US" altLang="en-US"/>
              <a:t>Decreases memory needed to store each page table, but increases time needed to search the table when a page reference occurs</a:t>
            </a:r>
          </a:p>
          <a:p>
            <a:r>
              <a:rPr lang="en-US" altLang="en-US"/>
              <a:t>Use hash table to limit the search to one — or at most a few — page-table entries</a:t>
            </a:r>
          </a:p>
          <a:p>
            <a:pPr lvl="1"/>
            <a:r>
              <a:rPr lang="en-US" altLang="en-US"/>
              <a:t>TLB can accelerate access</a:t>
            </a:r>
          </a:p>
          <a:p>
            <a:r>
              <a:rPr lang="en-US" altLang="en-US"/>
              <a:t>But how to implement shared memory?</a:t>
            </a:r>
          </a:p>
          <a:p>
            <a:pPr lvl="1"/>
            <a:r>
              <a:rPr lang="en-US" altLang="en-US"/>
              <a:t>One mapping of a virtual address to the shared physical address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958850" y="182563"/>
            <a:ext cx="7791450" cy="576262"/>
          </a:xfrm>
        </p:spPr>
        <p:txBody>
          <a:bodyPr/>
          <a:lstStyle/>
          <a:p>
            <a:pPr eaLnBrk="1" hangingPunct="1"/>
            <a:r>
              <a:rPr lang="en-US" altLang="en-US"/>
              <a:t>Inverted Page Table Architecture</a:t>
            </a:r>
            <a:endParaRPr lang="en-US" altLang="en-US" sz="2400"/>
          </a:p>
        </p:txBody>
      </p:sp>
      <p:pic>
        <p:nvPicPr>
          <p:cNvPr id="6246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675" y="1274763"/>
            <a:ext cx="6057900" cy="418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730250" y="198438"/>
            <a:ext cx="7956550" cy="576262"/>
          </a:xfrm>
        </p:spPr>
        <p:txBody>
          <a:bodyPr/>
          <a:lstStyle/>
          <a:p>
            <a:pPr eaLnBrk="1" hangingPunct="1"/>
            <a:r>
              <a:rPr lang="en-US" altLang="en-US"/>
              <a:t>Oracle SPARC Solaris</a:t>
            </a:r>
          </a:p>
        </p:txBody>
      </p:sp>
      <p:sp>
        <p:nvSpPr>
          <p:cNvPr id="63491" name="Rectangle 3"/>
          <p:cNvSpPr>
            <a:spLocks noGrp="1" noChangeArrowheads="1"/>
          </p:cNvSpPr>
          <p:nvPr>
            <p:ph type="body" idx="1"/>
          </p:nvPr>
        </p:nvSpPr>
        <p:spPr>
          <a:xfrm>
            <a:off x="885825" y="1035050"/>
            <a:ext cx="7499350" cy="5062538"/>
          </a:xfrm>
        </p:spPr>
        <p:txBody>
          <a:bodyPr/>
          <a:lstStyle/>
          <a:p>
            <a:r>
              <a:rPr lang="en-US" altLang="en-US"/>
              <a:t>Consider modern, 64-bit operating system example with tightly integrated HW</a:t>
            </a:r>
          </a:p>
          <a:p>
            <a:pPr lvl="1"/>
            <a:r>
              <a:rPr lang="en-US" altLang="en-US"/>
              <a:t>Goals are efficiency, low overhead</a:t>
            </a:r>
          </a:p>
          <a:p>
            <a:r>
              <a:rPr lang="en-US" altLang="en-US"/>
              <a:t>Based on hashing, but more complex</a:t>
            </a:r>
          </a:p>
          <a:p>
            <a:r>
              <a:rPr lang="en-US" altLang="en-US"/>
              <a:t>Two hash tables</a:t>
            </a:r>
          </a:p>
          <a:p>
            <a:pPr lvl="1"/>
            <a:r>
              <a:rPr lang="en-US" altLang="en-US"/>
              <a:t>One kernel and one for all user processes</a:t>
            </a:r>
          </a:p>
          <a:p>
            <a:pPr lvl="1"/>
            <a:r>
              <a:rPr lang="en-US" altLang="en-US"/>
              <a:t>Each maps memory addresses from virtual to physical memory</a:t>
            </a:r>
          </a:p>
          <a:p>
            <a:pPr lvl="1"/>
            <a:r>
              <a:rPr lang="en-US" altLang="en-US"/>
              <a:t>Each entry represents a contiguous area of mapped virtual memory,</a:t>
            </a:r>
          </a:p>
          <a:p>
            <a:pPr lvl="2"/>
            <a:r>
              <a:rPr lang="en-US" altLang="en-US"/>
              <a:t>More efficient than having a separate hash-table entry for each page</a:t>
            </a:r>
          </a:p>
          <a:p>
            <a:pPr lvl="1"/>
            <a:r>
              <a:rPr lang="en-US" altLang="en-US"/>
              <a:t>Each entry has  base address and  span (indicating the number of pages the entry represents)</a:t>
            </a:r>
          </a:p>
          <a:p>
            <a:endParaRPr lang="en-US" altLang="en-US" sz="1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762000" y="198438"/>
            <a:ext cx="7956550" cy="576262"/>
          </a:xfrm>
        </p:spPr>
        <p:txBody>
          <a:bodyPr/>
          <a:lstStyle/>
          <a:p>
            <a:pPr eaLnBrk="1" hangingPunct="1"/>
            <a:r>
              <a:rPr lang="en-US" altLang="en-US"/>
              <a:t>Oracle SPARC Solaris (Cont.)</a:t>
            </a:r>
          </a:p>
        </p:txBody>
      </p:sp>
      <p:sp>
        <p:nvSpPr>
          <p:cNvPr id="64515" name="Rectangle 3"/>
          <p:cNvSpPr>
            <a:spLocks noGrp="1" noChangeArrowheads="1"/>
          </p:cNvSpPr>
          <p:nvPr>
            <p:ph type="body" idx="1"/>
          </p:nvPr>
        </p:nvSpPr>
        <p:spPr>
          <a:xfrm>
            <a:off x="981075" y="1096963"/>
            <a:ext cx="7515225" cy="5062537"/>
          </a:xfrm>
        </p:spPr>
        <p:txBody>
          <a:bodyPr/>
          <a:lstStyle/>
          <a:p>
            <a:r>
              <a:rPr lang="en-US" altLang="en-US"/>
              <a:t>TLB holds translation table entries (TTEs) for fast hardware lookups</a:t>
            </a:r>
          </a:p>
          <a:p>
            <a:pPr lvl="1"/>
            <a:r>
              <a:rPr lang="en-US" altLang="en-US"/>
              <a:t>A cache of TTEs reside in a translation storage buffer (TSB)</a:t>
            </a:r>
          </a:p>
          <a:p>
            <a:pPr lvl="2"/>
            <a:r>
              <a:rPr lang="en-US" altLang="en-US"/>
              <a:t>Includes an entry per recently accessed page</a:t>
            </a:r>
          </a:p>
          <a:p>
            <a:r>
              <a:rPr lang="en-US" altLang="en-US"/>
              <a:t>Virtual address reference causes TLB search </a:t>
            </a:r>
          </a:p>
          <a:p>
            <a:pPr lvl="1"/>
            <a:r>
              <a:rPr lang="en-US" altLang="en-US"/>
              <a:t>If miss, hardware walks the in-memory TSB looking for the TTE corresponding to the address</a:t>
            </a:r>
          </a:p>
          <a:p>
            <a:pPr lvl="2"/>
            <a:r>
              <a:rPr lang="en-US" altLang="en-US"/>
              <a:t>If match found, the CPU copies the TSB entry into the TLB and translation completes</a:t>
            </a:r>
          </a:p>
          <a:p>
            <a:pPr lvl="2"/>
            <a:r>
              <a:rPr lang="en-US" altLang="en-US"/>
              <a:t>If no match found, kernel interrupted to search the hash table</a:t>
            </a:r>
          </a:p>
          <a:p>
            <a:pPr lvl="3"/>
            <a:r>
              <a:rPr lang="en-US" altLang="en-US"/>
              <a:t>The kernel then creates a TTE from the appropriate hash table and stores it in the TSB, Interrupt handler returns control to the MMU, which completes the address translation. </a:t>
            </a:r>
          </a:p>
          <a:p>
            <a:endParaRPr lang="en-US"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127125" y="142875"/>
            <a:ext cx="7607300" cy="576263"/>
          </a:xfrm>
        </p:spPr>
        <p:txBody>
          <a:bodyPr/>
          <a:lstStyle/>
          <a:p>
            <a:pPr eaLnBrk="1" hangingPunct="1"/>
            <a:r>
              <a:rPr lang="en-US" altLang="en-US" sz="2400"/>
              <a:t>Example: The Intel 32 and 64-bit Architectures</a:t>
            </a:r>
          </a:p>
        </p:txBody>
      </p:sp>
      <p:sp>
        <p:nvSpPr>
          <p:cNvPr id="65539" name="Rectangle 3"/>
          <p:cNvSpPr>
            <a:spLocks noGrp="1" noChangeArrowheads="1"/>
          </p:cNvSpPr>
          <p:nvPr>
            <p:ph type="body" idx="1"/>
          </p:nvPr>
        </p:nvSpPr>
        <p:spPr>
          <a:xfrm>
            <a:off x="885825" y="1233488"/>
            <a:ext cx="7743825" cy="4530725"/>
          </a:xfrm>
        </p:spPr>
        <p:txBody>
          <a:bodyPr/>
          <a:lstStyle/>
          <a:p>
            <a:r>
              <a:rPr lang="en-US" altLang="en-US"/>
              <a:t>Dominant industry chips</a:t>
            </a:r>
          </a:p>
          <a:p>
            <a:endParaRPr lang="en-US" altLang="en-US"/>
          </a:p>
          <a:p>
            <a:r>
              <a:rPr lang="en-US" altLang="en-US"/>
              <a:t>Pentium CPUs are 32-bit and called IA-32 architecture</a:t>
            </a:r>
          </a:p>
          <a:p>
            <a:endParaRPr lang="en-US" altLang="en-US"/>
          </a:p>
          <a:p>
            <a:r>
              <a:rPr lang="en-US" altLang="en-US"/>
              <a:t>Current Intel CPUs are 64-bit and called IA-64 architecture</a:t>
            </a:r>
          </a:p>
          <a:p>
            <a:endParaRPr lang="en-US" altLang="en-US"/>
          </a:p>
          <a:p>
            <a:r>
              <a:rPr lang="en-US" altLang="en-US"/>
              <a:t>Many variations in the chips, cover the main ideas here</a:t>
            </a:r>
          </a:p>
          <a:p>
            <a:endParaRPr lang="en-US"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425575" y="166688"/>
            <a:ext cx="7607300" cy="576262"/>
          </a:xfrm>
        </p:spPr>
        <p:txBody>
          <a:bodyPr/>
          <a:lstStyle/>
          <a:p>
            <a:pPr eaLnBrk="1" hangingPunct="1"/>
            <a:r>
              <a:rPr lang="en-US" altLang="en-US" sz="2800"/>
              <a:t>Example: The Intel IA-32 Architecture</a:t>
            </a:r>
          </a:p>
        </p:txBody>
      </p:sp>
      <p:sp>
        <p:nvSpPr>
          <p:cNvPr id="66563" name="Rectangle 3"/>
          <p:cNvSpPr>
            <a:spLocks noGrp="1" noChangeArrowheads="1"/>
          </p:cNvSpPr>
          <p:nvPr>
            <p:ph type="body" idx="1"/>
          </p:nvPr>
        </p:nvSpPr>
        <p:spPr>
          <a:xfrm>
            <a:off x="885825" y="1087438"/>
            <a:ext cx="7091363" cy="4530725"/>
          </a:xfrm>
        </p:spPr>
        <p:txBody>
          <a:bodyPr/>
          <a:lstStyle/>
          <a:p>
            <a:r>
              <a:rPr lang="en-US" altLang="en-US"/>
              <a:t>Supports both segmentation and segmentation with paging</a:t>
            </a:r>
          </a:p>
          <a:p>
            <a:pPr lvl="1"/>
            <a:r>
              <a:rPr lang="en-US" altLang="en-US"/>
              <a:t>Each segment can be 4 GB</a:t>
            </a:r>
          </a:p>
          <a:p>
            <a:pPr lvl="1"/>
            <a:r>
              <a:rPr lang="en-US" altLang="en-US"/>
              <a:t>Up to 16 K segments per process</a:t>
            </a:r>
          </a:p>
          <a:p>
            <a:pPr lvl="1"/>
            <a:r>
              <a:rPr lang="en-US" altLang="en-US"/>
              <a:t>Divided into two partitions</a:t>
            </a:r>
          </a:p>
          <a:p>
            <a:pPr lvl="2"/>
            <a:r>
              <a:rPr lang="en-US" altLang="en-US"/>
              <a:t>First partition of up to 8 K segments are private to process (kept in </a:t>
            </a:r>
            <a:r>
              <a:rPr lang="en-US" altLang="en-US" b="1">
                <a:solidFill>
                  <a:srgbClr val="3366FF"/>
                </a:solidFill>
              </a:rPr>
              <a:t>local descriptor table </a:t>
            </a:r>
            <a:r>
              <a:rPr lang="en-US" altLang="en-US"/>
              <a:t>(</a:t>
            </a:r>
            <a:r>
              <a:rPr lang="en-US" altLang="en-US" b="1">
                <a:solidFill>
                  <a:srgbClr val="3366FF"/>
                </a:solidFill>
              </a:rPr>
              <a:t>LDT</a:t>
            </a:r>
            <a:r>
              <a:rPr lang="en-US" altLang="en-US"/>
              <a:t>))</a:t>
            </a:r>
          </a:p>
          <a:p>
            <a:pPr lvl="2"/>
            <a:r>
              <a:rPr lang="en-US" altLang="en-US"/>
              <a:t>Second partition of up to 8K segments shared among all processes (kept in </a:t>
            </a:r>
            <a:r>
              <a:rPr lang="en-US" altLang="en-US" b="1">
                <a:solidFill>
                  <a:srgbClr val="3366FF"/>
                </a:solidFill>
              </a:rPr>
              <a:t>global descriptor table </a:t>
            </a:r>
            <a:r>
              <a:rPr lang="en-US" altLang="en-US"/>
              <a:t>(</a:t>
            </a:r>
            <a:r>
              <a:rPr lang="en-US" altLang="en-US" b="1">
                <a:solidFill>
                  <a:srgbClr val="3366FF"/>
                </a:solidFill>
              </a:rPr>
              <a:t>GDT</a:t>
            </a:r>
            <a:r>
              <a:rPr lang="en-US" altLang="en-US"/>
              <a:t>))</a:t>
            </a:r>
          </a:p>
          <a:p>
            <a:endParaRPr lang="en-US"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425575" y="73025"/>
            <a:ext cx="7607300" cy="576263"/>
          </a:xfrm>
        </p:spPr>
        <p:txBody>
          <a:bodyPr/>
          <a:lstStyle/>
          <a:p>
            <a:pPr eaLnBrk="1" hangingPunct="1"/>
            <a:r>
              <a:rPr lang="en-US" altLang="en-US" sz="2400"/>
              <a:t>Example: The Intel IA-32 Architecture (Cont.)</a:t>
            </a:r>
          </a:p>
        </p:txBody>
      </p:sp>
      <p:sp>
        <p:nvSpPr>
          <p:cNvPr id="61443" name="Rectangle 3"/>
          <p:cNvSpPr>
            <a:spLocks noGrp="1" noChangeArrowheads="1"/>
          </p:cNvSpPr>
          <p:nvPr>
            <p:ph type="body" idx="1"/>
          </p:nvPr>
        </p:nvSpPr>
        <p:spPr>
          <a:xfrm>
            <a:off x="885825" y="1087438"/>
            <a:ext cx="7743825" cy="4530725"/>
          </a:xfrm>
        </p:spPr>
        <p:txBody>
          <a:bodyPr/>
          <a:lstStyle/>
          <a:p>
            <a:pPr>
              <a:defRPr/>
            </a:pPr>
            <a:r>
              <a:rPr lang="en-US" altLang="en-US" dirty="0"/>
              <a:t>CPU generates logical address</a:t>
            </a:r>
          </a:p>
          <a:p>
            <a:pPr lvl="1">
              <a:defRPr/>
            </a:pPr>
            <a:r>
              <a:rPr lang="en-US" altLang="en-US" dirty="0"/>
              <a:t>Selector given to segmentation unit</a:t>
            </a:r>
          </a:p>
          <a:p>
            <a:pPr lvl="2">
              <a:defRPr/>
            </a:pPr>
            <a:r>
              <a:rPr lang="en-US" altLang="en-US" dirty="0"/>
              <a:t>Which produces linear addresses </a:t>
            </a:r>
          </a:p>
          <a:p>
            <a:pPr marL="857250" lvl="2" indent="0">
              <a:buFont typeface="Webdings" panose="05030102010509060703" pitchFamily="18" charset="2"/>
              <a:buNone/>
              <a:defRPr/>
            </a:pPr>
            <a:endParaRPr lang="en-US" altLang="en-US" dirty="0"/>
          </a:p>
          <a:p>
            <a:pPr lvl="2">
              <a:defRPr/>
            </a:pPr>
            <a:endParaRPr lang="en-US" altLang="en-US" dirty="0"/>
          </a:p>
          <a:p>
            <a:pPr lvl="1">
              <a:defRPr/>
            </a:pPr>
            <a:r>
              <a:rPr lang="en-US" altLang="en-US" dirty="0"/>
              <a:t>Linear address given to paging unit</a:t>
            </a:r>
          </a:p>
          <a:p>
            <a:pPr lvl="2">
              <a:defRPr/>
            </a:pPr>
            <a:r>
              <a:rPr lang="en-US" altLang="en-US" dirty="0"/>
              <a:t>Which generates physical address in main memory</a:t>
            </a:r>
          </a:p>
          <a:p>
            <a:pPr lvl="2">
              <a:defRPr/>
            </a:pPr>
            <a:r>
              <a:rPr lang="en-US" altLang="en-US" dirty="0"/>
              <a:t>Paging units form equivalent of MMU</a:t>
            </a:r>
          </a:p>
          <a:p>
            <a:pPr lvl="2">
              <a:defRPr/>
            </a:pPr>
            <a:r>
              <a:rPr lang="en-US" altLang="en-US" dirty="0"/>
              <a:t>Pages sizes can be 4 KB or 4 MB</a:t>
            </a:r>
          </a:p>
          <a:p>
            <a:pPr>
              <a:defRPr/>
            </a:pPr>
            <a:endParaRPr lang="en-US" altLang="en-US" dirty="0"/>
          </a:p>
        </p:txBody>
      </p:sp>
      <p:pic>
        <p:nvPicPr>
          <p:cNvPr id="67588" name="Picture 1" descr="Screen Shot 2013-01-04 at 12.24.50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5038" y="2141538"/>
            <a:ext cx="243681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188913"/>
            <a:ext cx="8229600" cy="576262"/>
          </a:xfrm>
        </p:spPr>
        <p:txBody>
          <a:bodyPr/>
          <a:lstStyle/>
          <a:p>
            <a:r>
              <a:rPr lang="en-US" altLang="en-US"/>
              <a:t>Address Binding</a:t>
            </a:r>
          </a:p>
        </p:txBody>
      </p:sp>
      <p:sp>
        <p:nvSpPr>
          <p:cNvPr id="9219" name="Content Placeholder 2"/>
          <p:cNvSpPr>
            <a:spLocks noGrp="1"/>
          </p:cNvSpPr>
          <p:nvPr>
            <p:ph idx="1"/>
          </p:nvPr>
        </p:nvSpPr>
        <p:spPr>
          <a:xfrm>
            <a:off x="819150" y="1144588"/>
            <a:ext cx="7448550" cy="4926012"/>
          </a:xfrm>
        </p:spPr>
        <p:txBody>
          <a:bodyPr/>
          <a:lstStyle/>
          <a:p>
            <a:pPr>
              <a:buFont typeface="Wingdings" panose="05000000000000000000" pitchFamily="2" charset="2"/>
              <a:buChar char="q"/>
            </a:pPr>
            <a:r>
              <a:rPr kumimoji="0" lang="en-US" altLang="en-US" sz="1600" dirty="0"/>
              <a:t>Programs </a:t>
            </a:r>
            <a:r>
              <a:rPr kumimoji="0" lang="en-US" altLang="en-US" sz="1600" b="1" dirty="0">
                <a:solidFill>
                  <a:srgbClr val="0000FF"/>
                </a:solidFill>
              </a:rPr>
              <a:t>on disk </a:t>
            </a:r>
            <a:r>
              <a:rPr kumimoji="0" lang="en-US" altLang="en-US" sz="1600" dirty="0"/>
              <a:t>(in the form of binary executables), ready to be brought into memory to execute from an </a:t>
            </a:r>
            <a:r>
              <a:rPr kumimoji="0" lang="en-US" altLang="en-US" sz="1600" b="1" dirty="0">
                <a:solidFill>
                  <a:srgbClr val="0000FF"/>
                </a:solidFill>
              </a:rPr>
              <a:t>input queue</a:t>
            </a:r>
          </a:p>
          <a:p>
            <a:pPr>
              <a:buFont typeface="Wingdings" panose="05000000000000000000" pitchFamily="2" charset="2"/>
              <a:buChar char="q"/>
            </a:pPr>
            <a:r>
              <a:rPr kumimoji="0" lang="en-US" altLang="en-US" sz="1600" dirty="0"/>
              <a:t>Without support, must be loaded into address 0000</a:t>
            </a:r>
          </a:p>
          <a:p>
            <a:pPr>
              <a:buFont typeface="Wingdings" panose="05000000000000000000" pitchFamily="2" charset="2"/>
              <a:buChar char="q"/>
            </a:pPr>
            <a:r>
              <a:rPr kumimoji="0" lang="en-US" altLang="en-US" sz="1600" dirty="0"/>
              <a:t>Inconvenient to have first user process physical address always at 0000 </a:t>
            </a:r>
          </a:p>
          <a:p>
            <a:pPr>
              <a:buFont typeface="Wingdings" panose="05000000000000000000" pitchFamily="2" charset="2"/>
              <a:buChar char="q"/>
            </a:pPr>
            <a:r>
              <a:rPr kumimoji="0" lang="en-US" altLang="en-US" sz="1600" dirty="0"/>
              <a:t>And…</a:t>
            </a:r>
          </a:p>
          <a:p>
            <a:pPr>
              <a:buFont typeface="Wingdings" panose="05000000000000000000" pitchFamily="2" charset="2"/>
              <a:buChar char="q"/>
            </a:pPr>
            <a:r>
              <a:rPr kumimoji="0" lang="en-US" altLang="en-US" sz="1600" dirty="0"/>
              <a:t>Addresses represented in different ways at different stages of a program</a:t>
            </a:r>
            <a:r>
              <a:rPr kumimoji="0" lang="ja-JP" altLang="en-US" sz="1600" dirty="0"/>
              <a:t>’</a:t>
            </a:r>
            <a:r>
              <a:rPr kumimoji="0" lang="en-US" altLang="ja-JP" sz="1600" dirty="0"/>
              <a:t>s life</a:t>
            </a:r>
          </a:p>
          <a:p>
            <a:pPr lvl="1">
              <a:buFont typeface="Wingdings" panose="05000000000000000000" pitchFamily="2" charset="2"/>
              <a:buChar char="q"/>
            </a:pPr>
            <a:r>
              <a:rPr kumimoji="0" lang="en-US" altLang="en-US" sz="1600" dirty="0"/>
              <a:t>Source code addresses usually symbolic</a:t>
            </a:r>
          </a:p>
          <a:p>
            <a:pPr lvl="1">
              <a:buFont typeface="Wingdings" panose="05000000000000000000" pitchFamily="2" charset="2"/>
              <a:buChar char="q"/>
            </a:pPr>
            <a:r>
              <a:rPr kumimoji="0" lang="en-US" altLang="en-US" sz="1600" dirty="0"/>
              <a:t>Compiled code addresses </a:t>
            </a:r>
            <a:r>
              <a:rPr kumimoji="0" lang="en-US" altLang="en-US" sz="1600" b="1" dirty="0">
                <a:solidFill>
                  <a:srgbClr val="0000FF"/>
                </a:solidFill>
              </a:rPr>
              <a:t>bind </a:t>
            </a:r>
            <a:r>
              <a:rPr kumimoji="0" lang="en-US" altLang="en-US" sz="1600" dirty="0"/>
              <a:t>to relocatable addresses</a:t>
            </a:r>
          </a:p>
          <a:p>
            <a:pPr lvl="2">
              <a:buFont typeface="Wingdings" panose="05000000000000000000" pitchFamily="2" charset="2"/>
              <a:buChar char="q"/>
            </a:pPr>
            <a:r>
              <a:rPr kumimoji="0" lang="en-US" altLang="en-US" sz="1600" dirty="0"/>
              <a:t>i.e. </a:t>
            </a:r>
            <a:r>
              <a:rPr kumimoji="0" lang="ja-JP" altLang="en-US" sz="1600" dirty="0"/>
              <a:t>“</a:t>
            </a:r>
            <a:r>
              <a:rPr kumimoji="0" lang="en-US" altLang="ja-JP" sz="1600" dirty="0"/>
              <a:t>14 bytes from beginning of this module</a:t>
            </a:r>
            <a:r>
              <a:rPr kumimoji="0" lang="ja-JP" altLang="en-US" sz="1600" dirty="0"/>
              <a:t>”</a:t>
            </a:r>
            <a:endParaRPr kumimoji="0" lang="en-US" altLang="ja-JP" sz="1600" dirty="0"/>
          </a:p>
          <a:p>
            <a:pPr lvl="1">
              <a:buFont typeface="Wingdings" panose="05000000000000000000" pitchFamily="2" charset="2"/>
              <a:buChar char="q"/>
            </a:pPr>
            <a:r>
              <a:rPr kumimoji="0" lang="en-US" altLang="en-US" sz="1600" dirty="0"/>
              <a:t>Linker or loader will bind relocatable addresses to absolute addresses</a:t>
            </a:r>
          </a:p>
          <a:p>
            <a:pPr lvl="2">
              <a:buFont typeface="Wingdings" panose="05000000000000000000" pitchFamily="2" charset="2"/>
              <a:buChar char="q"/>
            </a:pPr>
            <a:r>
              <a:rPr kumimoji="0" lang="en-US" altLang="en-US" sz="1600" dirty="0"/>
              <a:t>i.e. 74014</a:t>
            </a:r>
          </a:p>
          <a:p>
            <a:pPr lvl="1">
              <a:buFont typeface="Wingdings" panose="05000000000000000000" pitchFamily="2" charset="2"/>
              <a:buChar char="q"/>
            </a:pPr>
            <a:r>
              <a:rPr kumimoji="0" lang="en-US" altLang="en-US" sz="1600" dirty="0"/>
              <a:t>Each binding maps one address space to another</a:t>
            </a:r>
          </a:p>
          <a:p>
            <a:pPr>
              <a:buFont typeface="Monotype Sorts" pitchFamily="-84" charset="2"/>
              <a:buNone/>
            </a:pPr>
            <a:endParaRPr kumimoji="0" lang="en-US" altLang="en-US" dirty="0"/>
          </a:p>
          <a:p>
            <a:pPr lvl="1"/>
            <a:endParaRPr kumimoji="0" lang="en-US"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1306513" y="20638"/>
            <a:ext cx="7670800" cy="619125"/>
          </a:xfrm>
        </p:spPr>
        <p:txBody>
          <a:bodyPr/>
          <a:lstStyle/>
          <a:p>
            <a:pPr eaLnBrk="1" hangingPunct="1"/>
            <a:r>
              <a:rPr lang="en-US" altLang="en-US" sz="2400"/>
              <a:t>Logical to Physical Address Translation in IA-32</a:t>
            </a:r>
          </a:p>
        </p:txBody>
      </p:sp>
      <p:pic>
        <p:nvPicPr>
          <p:cNvPr id="68611" name="Picture 4"/>
          <p:cNvPicPr>
            <a:picLocks noChangeAspect="1" noChangeArrowheads="1"/>
          </p:cNvPicPr>
          <p:nvPr/>
        </p:nvPicPr>
        <p:blipFill>
          <a:blip r:embed="rId3">
            <a:extLst>
              <a:ext uri="{28A0092B-C50C-407E-A947-70E740481C1C}">
                <a14:useLocalDpi xmlns:a14="http://schemas.microsoft.com/office/drawing/2010/main" val="0"/>
              </a:ext>
            </a:extLst>
          </a:blip>
          <a:srcRect l="638" t="35571" r="661" b="35571"/>
          <a:stretch>
            <a:fillRect/>
          </a:stretch>
        </p:blipFill>
        <p:spPr bwMode="auto">
          <a:xfrm>
            <a:off x="2049463" y="3084513"/>
            <a:ext cx="4595812"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pic>
        <p:nvPicPr>
          <p:cNvPr id="6861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4213" y="1524000"/>
            <a:ext cx="61579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1195388" y="198438"/>
            <a:ext cx="7491412" cy="576262"/>
          </a:xfrm>
        </p:spPr>
        <p:txBody>
          <a:bodyPr/>
          <a:lstStyle/>
          <a:p>
            <a:pPr eaLnBrk="1" hangingPunct="1"/>
            <a:r>
              <a:rPr lang="en-US" altLang="en-US"/>
              <a:t>Intel IA-32 Segmentation</a:t>
            </a:r>
          </a:p>
        </p:txBody>
      </p:sp>
      <p:pic>
        <p:nvPicPr>
          <p:cNvPr id="69635"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1314450"/>
            <a:ext cx="6034088" cy="370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817563" y="182563"/>
            <a:ext cx="7869237" cy="576262"/>
          </a:xfrm>
        </p:spPr>
        <p:txBody>
          <a:bodyPr/>
          <a:lstStyle/>
          <a:p>
            <a:pPr eaLnBrk="1" hangingPunct="1"/>
            <a:r>
              <a:rPr lang="en-US" altLang="en-US"/>
              <a:t>Intel IA-32 Paging Architecture</a:t>
            </a:r>
          </a:p>
        </p:txBody>
      </p:sp>
      <p:pic>
        <p:nvPicPr>
          <p:cNvPr id="706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0" y="1220788"/>
            <a:ext cx="4503738"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1227138" y="214313"/>
            <a:ext cx="7869237" cy="576262"/>
          </a:xfrm>
        </p:spPr>
        <p:txBody>
          <a:bodyPr/>
          <a:lstStyle/>
          <a:p>
            <a:pPr eaLnBrk="1" hangingPunct="1"/>
            <a:r>
              <a:rPr lang="en-US" altLang="en-US"/>
              <a:t>Intel IA-32 Page Address Extensions</a:t>
            </a:r>
          </a:p>
        </p:txBody>
      </p:sp>
      <p:pic>
        <p:nvPicPr>
          <p:cNvPr id="71683" name="Picture 1" descr="8_24.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0313" y="3502025"/>
            <a:ext cx="6157912"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4" name="Rectangle 3"/>
          <p:cNvSpPr txBox="1">
            <a:spLocks noChangeArrowheads="1"/>
          </p:cNvSpPr>
          <p:nvPr/>
        </p:nvSpPr>
        <p:spPr bwMode="auto">
          <a:xfrm>
            <a:off x="901700" y="1108075"/>
            <a:ext cx="77438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itchFamily="34" charset="-128"/>
              </a:defRPr>
            </a:lvl1pPr>
            <a:lvl2pPr marL="1060450" indent="-407988">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spcBef>
                <a:spcPct val="35000"/>
              </a:spcBef>
              <a:buClr>
                <a:srgbClr val="993300"/>
              </a:buClr>
              <a:buSzPct val="90000"/>
              <a:buFont typeface="Monotype Sorts" pitchFamily="-84" charset="2"/>
              <a:buChar char="n"/>
            </a:pPr>
            <a:r>
              <a:rPr kumimoji="1" lang="en-US" altLang="en-US" sz="1600">
                <a:latin typeface="Helvetica" panose="020B0604020202020204" pitchFamily="34" charset="0"/>
              </a:rPr>
              <a:t>32-bit address limits led Intel to create </a:t>
            </a:r>
            <a:r>
              <a:rPr kumimoji="1" lang="en-US" altLang="en-US" sz="1600" b="1">
                <a:solidFill>
                  <a:srgbClr val="3366FF"/>
                </a:solidFill>
                <a:latin typeface="Helvetica" panose="020B0604020202020204" pitchFamily="34" charset="0"/>
              </a:rPr>
              <a:t>page address extension </a:t>
            </a:r>
            <a:r>
              <a:rPr kumimoji="1" lang="en-US" altLang="en-US" sz="1600">
                <a:latin typeface="Helvetica" panose="020B0604020202020204" pitchFamily="34" charset="0"/>
              </a:rPr>
              <a:t>(</a:t>
            </a:r>
            <a:r>
              <a:rPr kumimoji="1" lang="en-US" altLang="en-US" sz="1600" b="1">
                <a:solidFill>
                  <a:srgbClr val="3366FF"/>
                </a:solidFill>
                <a:latin typeface="Helvetica" panose="020B0604020202020204" pitchFamily="34" charset="0"/>
              </a:rPr>
              <a:t>PAE</a:t>
            </a:r>
            <a:r>
              <a:rPr kumimoji="1" lang="en-US" altLang="en-US" sz="1600">
                <a:latin typeface="Helvetica" panose="020B0604020202020204" pitchFamily="34" charset="0"/>
              </a:rPr>
              <a:t>), allowing 32-bit apps access to more than 4GB of memory space</a:t>
            </a:r>
          </a:p>
          <a:p>
            <a:pPr lvl="1">
              <a:spcBef>
                <a:spcPct val="35000"/>
              </a:spcBef>
              <a:buClr>
                <a:srgbClr val="CC6600"/>
              </a:buClr>
              <a:buSzPct val="80000"/>
              <a:buFont typeface="Monotype Sorts" pitchFamily="-84" charset="2"/>
              <a:buChar char="l"/>
            </a:pPr>
            <a:r>
              <a:rPr kumimoji="1" lang="en-US" altLang="en-US" sz="1600">
                <a:latin typeface="Helvetica" panose="020B0604020202020204" pitchFamily="34" charset="0"/>
              </a:rPr>
              <a:t>Paging went to a 3-level scheme</a:t>
            </a:r>
          </a:p>
          <a:p>
            <a:pPr lvl="1">
              <a:spcBef>
                <a:spcPct val="35000"/>
              </a:spcBef>
              <a:buClr>
                <a:srgbClr val="CC6600"/>
              </a:buClr>
              <a:buSzPct val="80000"/>
              <a:buFont typeface="Monotype Sorts" pitchFamily="-84" charset="2"/>
              <a:buChar char="l"/>
            </a:pPr>
            <a:r>
              <a:rPr kumimoji="1" lang="en-US" altLang="en-US" sz="1600">
                <a:latin typeface="Helvetica" panose="020B0604020202020204" pitchFamily="34" charset="0"/>
              </a:rPr>
              <a:t>Top two bits refer to a </a:t>
            </a:r>
            <a:r>
              <a:rPr kumimoji="1" lang="en-US" altLang="en-US" sz="1600" b="1">
                <a:solidFill>
                  <a:srgbClr val="3366FF"/>
                </a:solidFill>
                <a:latin typeface="Helvetica" panose="020B0604020202020204" pitchFamily="34" charset="0"/>
              </a:rPr>
              <a:t>page directory pointer table</a:t>
            </a:r>
          </a:p>
          <a:p>
            <a:pPr lvl="1">
              <a:spcBef>
                <a:spcPct val="35000"/>
              </a:spcBef>
              <a:buClr>
                <a:srgbClr val="CC6600"/>
              </a:buClr>
              <a:buSzPct val="80000"/>
              <a:buFont typeface="Monotype Sorts" pitchFamily="-84" charset="2"/>
              <a:buChar char="l"/>
            </a:pPr>
            <a:r>
              <a:rPr kumimoji="1" lang="en-US" altLang="en-US" sz="1600">
                <a:latin typeface="Helvetica" panose="020B0604020202020204" pitchFamily="34" charset="0"/>
              </a:rPr>
              <a:t>Page-directory and page-table entries moved to 64-bits in size</a:t>
            </a:r>
          </a:p>
          <a:p>
            <a:pPr lvl="1">
              <a:spcBef>
                <a:spcPct val="35000"/>
              </a:spcBef>
              <a:buClr>
                <a:srgbClr val="CC6600"/>
              </a:buClr>
              <a:buSzPct val="80000"/>
              <a:buFont typeface="Monotype Sorts" pitchFamily="-84" charset="2"/>
              <a:buChar char="l"/>
            </a:pPr>
            <a:r>
              <a:rPr kumimoji="1" lang="en-US" altLang="en-US" sz="1600">
                <a:latin typeface="Helvetica" panose="020B0604020202020204" pitchFamily="34" charset="0"/>
              </a:rPr>
              <a:t>Net effect is increasing address space to 36 bits – 64GB of physical memory</a:t>
            </a:r>
          </a:p>
          <a:p>
            <a:pPr lvl="1">
              <a:spcBef>
                <a:spcPct val="35000"/>
              </a:spcBef>
              <a:buClr>
                <a:srgbClr val="CC6600"/>
              </a:buClr>
              <a:buSzPct val="80000"/>
              <a:buFont typeface="Monotype Sorts" pitchFamily="-84" charset="2"/>
              <a:buChar char="l"/>
            </a:pPr>
            <a:endParaRPr kumimoji="1" lang="en-US" altLang="en-US" b="1">
              <a:solidFill>
                <a:srgbClr val="3366FF"/>
              </a:solidFill>
              <a:latin typeface="Helvetica" panose="020B0604020202020204" pitchFamily="34" charset="0"/>
            </a:endParaRPr>
          </a:p>
          <a:p>
            <a:pPr>
              <a:spcBef>
                <a:spcPct val="35000"/>
              </a:spcBef>
              <a:buClr>
                <a:srgbClr val="993300"/>
              </a:buClr>
              <a:buSzPct val="90000"/>
              <a:buFont typeface="Monotype Sorts" pitchFamily="-84" charset="2"/>
              <a:buChar char="n"/>
            </a:pPr>
            <a:endParaRPr kumimoji="1" lang="en-US" altLang="en-US">
              <a:latin typeface="Helvetica" panose="020B0604020202020204"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817563" y="198438"/>
            <a:ext cx="7869237" cy="576262"/>
          </a:xfrm>
        </p:spPr>
        <p:txBody>
          <a:bodyPr/>
          <a:lstStyle/>
          <a:p>
            <a:pPr eaLnBrk="1" hangingPunct="1"/>
            <a:r>
              <a:rPr lang="en-US" altLang="en-US"/>
              <a:t>Intel x86-64</a:t>
            </a:r>
          </a:p>
        </p:txBody>
      </p:sp>
      <p:sp>
        <p:nvSpPr>
          <p:cNvPr id="72707" name="Rectangle 3"/>
          <p:cNvSpPr txBox="1">
            <a:spLocks noChangeArrowheads="1"/>
          </p:cNvSpPr>
          <p:nvPr/>
        </p:nvSpPr>
        <p:spPr bwMode="auto">
          <a:xfrm>
            <a:off x="917575" y="1122363"/>
            <a:ext cx="7564438"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itchFamily="34" charset="-128"/>
              </a:defRPr>
            </a:lvl1pPr>
            <a:lvl2pPr marL="1060450" indent="-407988">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spcBef>
                <a:spcPct val="35000"/>
              </a:spcBef>
              <a:buClr>
                <a:srgbClr val="993300"/>
              </a:buClr>
              <a:buSzPct val="90000"/>
              <a:buFont typeface="Monotype Sorts" pitchFamily="-84" charset="2"/>
              <a:buChar char="n"/>
            </a:pPr>
            <a:r>
              <a:rPr kumimoji="1" lang="en-US" altLang="en-US">
                <a:latin typeface="Helvetica" panose="020B0604020202020204" pitchFamily="34" charset="0"/>
              </a:rPr>
              <a:t>Current generation Intel x86 architecture</a:t>
            </a:r>
          </a:p>
          <a:p>
            <a:pPr>
              <a:spcBef>
                <a:spcPct val="35000"/>
              </a:spcBef>
              <a:buClr>
                <a:srgbClr val="993300"/>
              </a:buClr>
              <a:buSzPct val="90000"/>
              <a:buFont typeface="Monotype Sorts" pitchFamily="-84" charset="2"/>
              <a:buChar char="n"/>
            </a:pPr>
            <a:r>
              <a:rPr kumimoji="1" lang="en-US" altLang="en-US">
                <a:latin typeface="Helvetica" panose="020B0604020202020204" pitchFamily="34" charset="0"/>
              </a:rPr>
              <a:t>64 bits is ginormous (&gt; 16 exabytes)</a:t>
            </a:r>
          </a:p>
          <a:p>
            <a:pPr>
              <a:spcBef>
                <a:spcPct val="35000"/>
              </a:spcBef>
              <a:buClr>
                <a:srgbClr val="993300"/>
              </a:buClr>
              <a:buSzPct val="90000"/>
              <a:buFont typeface="Monotype Sorts" pitchFamily="-84" charset="2"/>
              <a:buChar char="n"/>
            </a:pPr>
            <a:r>
              <a:rPr kumimoji="1" lang="en-US" altLang="en-US">
                <a:latin typeface="Helvetica" panose="020B0604020202020204" pitchFamily="34" charset="0"/>
              </a:rPr>
              <a:t>In practice only implement 48 bit addressing</a:t>
            </a:r>
          </a:p>
          <a:p>
            <a:pPr lvl="1">
              <a:spcBef>
                <a:spcPct val="35000"/>
              </a:spcBef>
              <a:buClr>
                <a:srgbClr val="CC6600"/>
              </a:buClr>
              <a:buSzPct val="80000"/>
              <a:buFont typeface="Monotype Sorts" pitchFamily="-84" charset="2"/>
              <a:buChar char="l"/>
            </a:pPr>
            <a:r>
              <a:rPr kumimoji="1" lang="en-US" altLang="en-US">
                <a:latin typeface="Helvetica" panose="020B0604020202020204" pitchFamily="34" charset="0"/>
              </a:rPr>
              <a:t>Page sizes of 4 KB, 2 MB, 1 GB</a:t>
            </a:r>
          </a:p>
          <a:p>
            <a:pPr lvl="1">
              <a:spcBef>
                <a:spcPct val="35000"/>
              </a:spcBef>
              <a:buClr>
                <a:srgbClr val="CC6600"/>
              </a:buClr>
              <a:buSzPct val="80000"/>
              <a:buFont typeface="Monotype Sorts" pitchFamily="-84" charset="2"/>
              <a:buChar char="l"/>
            </a:pPr>
            <a:r>
              <a:rPr kumimoji="1" lang="en-US" altLang="en-US">
                <a:latin typeface="Helvetica" panose="020B0604020202020204" pitchFamily="34" charset="0"/>
              </a:rPr>
              <a:t>Four levels of paging hierarchy</a:t>
            </a:r>
          </a:p>
          <a:p>
            <a:pPr>
              <a:spcBef>
                <a:spcPct val="35000"/>
              </a:spcBef>
              <a:buClr>
                <a:srgbClr val="993300"/>
              </a:buClr>
              <a:buSzPct val="90000"/>
              <a:buFont typeface="Monotype Sorts" pitchFamily="-84" charset="2"/>
              <a:buChar char="n"/>
            </a:pPr>
            <a:r>
              <a:rPr kumimoji="1" lang="en-US" altLang="en-US">
                <a:latin typeface="Helvetica" panose="020B0604020202020204" pitchFamily="34" charset="0"/>
              </a:rPr>
              <a:t>Can also use PAE so virtual addresses are 48 bits and physical addresses are 52 bits</a:t>
            </a:r>
          </a:p>
        </p:txBody>
      </p:sp>
      <p:pic>
        <p:nvPicPr>
          <p:cNvPr id="72708" name="Picture 2" descr="8_25.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0938" y="4108450"/>
            <a:ext cx="72834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833438" y="182563"/>
            <a:ext cx="7869237" cy="576262"/>
          </a:xfrm>
        </p:spPr>
        <p:txBody>
          <a:bodyPr/>
          <a:lstStyle/>
          <a:p>
            <a:pPr eaLnBrk="1" hangingPunct="1"/>
            <a:r>
              <a:rPr lang="en-US" altLang="en-US"/>
              <a:t>Example: ARM Architecture</a:t>
            </a:r>
          </a:p>
        </p:txBody>
      </p:sp>
      <p:sp>
        <p:nvSpPr>
          <p:cNvPr id="73731" name="Rectangle 3"/>
          <p:cNvSpPr txBox="1">
            <a:spLocks noChangeArrowheads="1"/>
          </p:cNvSpPr>
          <p:nvPr/>
        </p:nvSpPr>
        <p:spPr bwMode="auto">
          <a:xfrm>
            <a:off x="869950" y="1169988"/>
            <a:ext cx="3417888" cy="514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itchFamily="34" charset="-128"/>
              </a:defRPr>
            </a:lvl1pPr>
            <a:lvl2pPr marL="1060450" indent="-407988">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spcBef>
                <a:spcPct val="35000"/>
              </a:spcBef>
              <a:buClr>
                <a:srgbClr val="993300"/>
              </a:buClr>
              <a:buSzPct val="90000"/>
              <a:buFont typeface="Monotype Sorts" pitchFamily="-84" charset="2"/>
              <a:buChar char="n"/>
            </a:pPr>
            <a:r>
              <a:rPr kumimoji="1" lang="en-US" altLang="en-US" sz="1400">
                <a:latin typeface="Helvetica" panose="020B0604020202020204" pitchFamily="34" charset="0"/>
              </a:rPr>
              <a:t>Dominant mobile platform chip (Apple iOS and Google Android devices for example)</a:t>
            </a:r>
          </a:p>
          <a:p>
            <a:pPr>
              <a:spcBef>
                <a:spcPct val="35000"/>
              </a:spcBef>
              <a:buClr>
                <a:srgbClr val="993300"/>
              </a:buClr>
              <a:buSzPct val="90000"/>
              <a:buFont typeface="Monotype Sorts" pitchFamily="-84" charset="2"/>
              <a:buChar char="n"/>
            </a:pPr>
            <a:r>
              <a:rPr kumimoji="1" lang="en-US" altLang="en-US" sz="1400">
                <a:latin typeface="Helvetica" panose="020B0604020202020204" pitchFamily="34" charset="0"/>
              </a:rPr>
              <a:t>Modern, energy efficient, 32-bit CPU</a:t>
            </a:r>
          </a:p>
          <a:p>
            <a:pPr>
              <a:spcBef>
                <a:spcPct val="35000"/>
              </a:spcBef>
              <a:buClr>
                <a:srgbClr val="993300"/>
              </a:buClr>
              <a:buSzPct val="90000"/>
              <a:buFont typeface="Monotype Sorts" pitchFamily="-84" charset="2"/>
              <a:buChar char="n"/>
            </a:pPr>
            <a:r>
              <a:rPr kumimoji="1" lang="en-US" altLang="en-US" sz="1400">
                <a:latin typeface="Helvetica" panose="020B0604020202020204" pitchFamily="34" charset="0"/>
              </a:rPr>
              <a:t>4 KB and 16 KB pages</a:t>
            </a:r>
          </a:p>
          <a:p>
            <a:pPr>
              <a:spcBef>
                <a:spcPct val="35000"/>
              </a:spcBef>
              <a:buClr>
                <a:srgbClr val="993300"/>
              </a:buClr>
              <a:buSzPct val="90000"/>
              <a:buFont typeface="Monotype Sorts" pitchFamily="-84" charset="2"/>
              <a:buChar char="n"/>
            </a:pPr>
            <a:r>
              <a:rPr kumimoji="1" lang="en-US" altLang="en-US" sz="1400">
                <a:latin typeface="Helvetica" panose="020B0604020202020204" pitchFamily="34" charset="0"/>
              </a:rPr>
              <a:t>1 MB and 16 MB pages (termed </a:t>
            </a:r>
            <a:r>
              <a:rPr kumimoji="1" lang="en-US" altLang="en-US" sz="1400" b="1">
                <a:solidFill>
                  <a:srgbClr val="3366FF"/>
                </a:solidFill>
                <a:latin typeface="Helvetica" panose="020B0604020202020204" pitchFamily="34" charset="0"/>
              </a:rPr>
              <a:t>sections</a:t>
            </a:r>
            <a:r>
              <a:rPr kumimoji="1" lang="en-US" altLang="en-US" sz="1400">
                <a:latin typeface="Helvetica" panose="020B0604020202020204" pitchFamily="34" charset="0"/>
              </a:rPr>
              <a:t>)</a:t>
            </a:r>
          </a:p>
          <a:p>
            <a:pPr>
              <a:spcBef>
                <a:spcPct val="35000"/>
              </a:spcBef>
              <a:buClr>
                <a:srgbClr val="993300"/>
              </a:buClr>
              <a:buSzPct val="90000"/>
              <a:buFont typeface="Monotype Sorts" pitchFamily="-84" charset="2"/>
              <a:buChar char="n"/>
            </a:pPr>
            <a:r>
              <a:rPr kumimoji="1" lang="en-US" altLang="en-US" sz="1400">
                <a:latin typeface="Helvetica" panose="020B0604020202020204" pitchFamily="34" charset="0"/>
              </a:rPr>
              <a:t>One-level paging for sections, two-level for smaller pages</a:t>
            </a:r>
          </a:p>
          <a:p>
            <a:pPr>
              <a:spcBef>
                <a:spcPct val="35000"/>
              </a:spcBef>
              <a:buClr>
                <a:srgbClr val="993300"/>
              </a:buClr>
              <a:buSzPct val="90000"/>
              <a:buFont typeface="Monotype Sorts" pitchFamily="-84" charset="2"/>
              <a:buChar char="n"/>
            </a:pPr>
            <a:r>
              <a:rPr kumimoji="1" lang="en-US" altLang="en-US" sz="1400">
                <a:latin typeface="Helvetica" panose="020B0604020202020204" pitchFamily="34" charset="0"/>
              </a:rPr>
              <a:t>Two levels of TLBs</a:t>
            </a:r>
          </a:p>
          <a:p>
            <a:pPr lvl="1">
              <a:spcBef>
                <a:spcPct val="35000"/>
              </a:spcBef>
              <a:buClr>
                <a:srgbClr val="CC6600"/>
              </a:buClr>
              <a:buSzPct val="80000"/>
              <a:buFont typeface="Monotype Sorts" pitchFamily="-84" charset="2"/>
              <a:buChar char="l"/>
            </a:pPr>
            <a:r>
              <a:rPr kumimoji="1" lang="en-US" altLang="en-US" sz="1400">
                <a:latin typeface="Helvetica" panose="020B0604020202020204" pitchFamily="34" charset="0"/>
              </a:rPr>
              <a:t>Outer level has two micro TLBs (one data, one instruction)</a:t>
            </a:r>
          </a:p>
          <a:p>
            <a:pPr lvl="1">
              <a:spcBef>
                <a:spcPct val="35000"/>
              </a:spcBef>
              <a:buClr>
                <a:srgbClr val="CC6600"/>
              </a:buClr>
              <a:buSzPct val="80000"/>
              <a:buFont typeface="Monotype Sorts" pitchFamily="-84" charset="2"/>
              <a:buChar char="l"/>
            </a:pPr>
            <a:r>
              <a:rPr kumimoji="1" lang="en-US" altLang="en-US" sz="1400">
                <a:latin typeface="Helvetica" panose="020B0604020202020204" pitchFamily="34" charset="0"/>
              </a:rPr>
              <a:t>Inner is single main TLB</a:t>
            </a:r>
          </a:p>
          <a:p>
            <a:pPr lvl="1">
              <a:spcBef>
                <a:spcPct val="35000"/>
              </a:spcBef>
              <a:buClr>
                <a:srgbClr val="CC6600"/>
              </a:buClr>
              <a:buSzPct val="80000"/>
              <a:buFont typeface="Monotype Sorts" pitchFamily="-84" charset="2"/>
              <a:buChar char="l"/>
            </a:pPr>
            <a:r>
              <a:rPr kumimoji="1" lang="en-US" altLang="en-US" sz="1400">
                <a:latin typeface="Helvetica" panose="020B0604020202020204" pitchFamily="34" charset="0"/>
              </a:rPr>
              <a:t>First inner is checked, on miss outers are checked, and on miss page table walk performed by CPU</a:t>
            </a:r>
          </a:p>
          <a:p>
            <a:pPr>
              <a:spcBef>
                <a:spcPct val="35000"/>
              </a:spcBef>
              <a:buClr>
                <a:srgbClr val="993300"/>
              </a:buClr>
              <a:buSzPct val="90000"/>
              <a:buFont typeface="Monotype Sorts" pitchFamily="-84" charset="2"/>
              <a:buChar char="n"/>
            </a:pPr>
            <a:endParaRPr kumimoji="1" lang="en-US" altLang="en-US" sz="1400">
              <a:latin typeface="Helvetica" panose="020B0604020202020204" pitchFamily="34" charset="0"/>
            </a:endParaRPr>
          </a:p>
        </p:txBody>
      </p:sp>
      <p:pic>
        <p:nvPicPr>
          <p:cNvPr id="73732" name="Picture 1" descr="8_26.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70400" y="1576388"/>
            <a:ext cx="4100513"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ctrTitle"/>
          </p:nvPr>
        </p:nvSpPr>
        <p:spPr/>
        <p:txBody>
          <a:bodyPr/>
          <a:lstStyle/>
          <a:p>
            <a:pPr eaLnBrk="1" hangingPunct="1"/>
            <a:r>
              <a:rPr lang="en-US" altLang="en-US"/>
              <a:t>End of Chapter 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123950" y="290513"/>
            <a:ext cx="8134350" cy="457200"/>
          </a:xfrm>
        </p:spPr>
        <p:txBody>
          <a:bodyPr/>
          <a:lstStyle/>
          <a:p>
            <a:pPr eaLnBrk="1" hangingPunct="1"/>
            <a:r>
              <a:rPr lang="en-US" altLang="en-US" sz="2800"/>
              <a:t>Binding of Instructions and Data to Memory</a:t>
            </a:r>
          </a:p>
        </p:txBody>
      </p:sp>
      <p:sp>
        <p:nvSpPr>
          <p:cNvPr id="10243" name="Rectangle 3"/>
          <p:cNvSpPr>
            <a:spLocks noGrp="1" noChangeArrowheads="1"/>
          </p:cNvSpPr>
          <p:nvPr>
            <p:ph type="body" idx="1"/>
          </p:nvPr>
        </p:nvSpPr>
        <p:spPr>
          <a:xfrm>
            <a:off x="971550" y="809624"/>
            <a:ext cx="7131050" cy="4786105"/>
          </a:xfrm>
        </p:spPr>
        <p:txBody>
          <a:bodyPr/>
          <a:lstStyle/>
          <a:p>
            <a:pPr>
              <a:buFont typeface="Monotype Sorts" pitchFamily="-84" charset="2"/>
              <a:buNone/>
            </a:pPr>
            <a:endParaRPr lang="en-US" altLang="en-US" dirty="0"/>
          </a:p>
          <a:p>
            <a:pPr>
              <a:buFont typeface="Wingdings" panose="05000000000000000000" pitchFamily="2" charset="2"/>
              <a:buChar char="q"/>
            </a:pPr>
            <a:r>
              <a:rPr kumimoji="0" lang="en-US" altLang="en-US" dirty="0"/>
              <a:t>Address binding of instructions and data to memory addresses can happen at three different stages</a:t>
            </a:r>
          </a:p>
          <a:p>
            <a:pPr lvl="1">
              <a:buFont typeface="Wingdings" panose="05000000000000000000" pitchFamily="2" charset="2"/>
              <a:buChar char="q"/>
            </a:pPr>
            <a:r>
              <a:rPr lang="en-US" altLang="en-US" b="1" dirty="0"/>
              <a:t>Compile time</a:t>
            </a:r>
            <a:r>
              <a:rPr lang="en-US" altLang="en-US" dirty="0"/>
              <a:t>:  If memory location known a priori, </a:t>
            </a:r>
            <a:r>
              <a:rPr lang="en-US" altLang="en-US" b="1" dirty="0">
                <a:solidFill>
                  <a:srgbClr val="3366FF"/>
                </a:solidFill>
              </a:rPr>
              <a:t>absolute code</a:t>
            </a:r>
            <a:r>
              <a:rPr lang="en-US" altLang="en-US" dirty="0">
                <a:solidFill>
                  <a:srgbClr val="3366FF"/>
                </a:solidFill>
              </a:rPr>
              <a:t> </a:t>
            </a:r>
            <a:r>
              <a:rPr lang="en-US" altLang="en-US" dirty="0"/>
              <a:t>can be generated; must recompile code if starting location changes (e.g., MS-DOS .COM files)</a:t>
            </a:r>
          </a:p>
          <a:p>
            <a:pPr lvl="1">
              <a:buFont typeface="Wingdings" panose="05000000000000000000" pitchFamily="2" charset="2"/>
              <a:buChar char="q"/>
            </a:pPr>
            <a:r>
              <a:rPr lang="en-US" altLang="en-US" b="1" dirty="0"/>
              <a:t>Load time</a:t>
            </a:r>
            <a:r>
              <a:rPr lang="en-US" altLang="en-US" dirty="0"/>
              <a:t>:  Compiler must generate </a:t>
            </a:r>
            <a:r>
              <a:rPr lang="en-US" altLang="en-US" b="1" dirty="0">
                <a:solidFill>
                  <a:srgbClr val="3366FF"/>
                </a:solidFill>
              </a:rPr>
              <a:t>relocatable code</a:t>
            </a:r>
            <a:r>
              <a:rPr lang="en-US" altLang="en-US" dirty="0"/>
              <a:t> if memory location is not known at compile time</a:t>
            </a:r>
          </a:p>
          <a:p>
            <a:pPr lvl="1">
              <a:buFont typeface="Wingdings" panose="05000000000000000000" pitchFamily="2" charset="2"/>
              <a:buChar char="q"/>
            </a:pPr>
            <a:r>
              <a:rPr lang="en-US" altLang="en-US" b="1" dirty="0"/>
              <a:t>Execution time</a:t>
            </a:r>
            <a:r>
              <a:rPr lang="en-US" altLang="en-US" dirty="0"/>
              <a:t>:  Binding delayed until run time if the process can be moved during its execution from one memory segment to another</a:t>
            </a:r>
          </a:p>
          <a:p>
            <a:pPr lvl="2">
              <a:buFont typeface="Wingdings" panose="05000000000000000000" pitchFamily="2" charset="2"/>
              <a:buChar char="q"/>
            </a:pPr>
            <a:r>
              <a:rPr lang="en-US" altLang="en-US" dirty="0"/>
              <a:t>Need hardware support for address maps (e.g., base and limit</a:t>
            </a:r>
            <a:r>
              <a:rPr lang="en-US" altLang="en-US" i="1" dirty="0"/>
              <a:t> </a:t>
            </a:r>
            <a:r>
              <a:rPr lang="en-US" altLang="en-US" dirty="0"/>
              <a:t>registers)</a:t>
            </a:r>
          </a:p>
          <a:p>
            <a:pPr lvl="2">
              <a:buFont typeface="Wingdings" panose="05000000000000000000" pitchFamily="2" charset="2"/>
              <a:buChar char="q"/>
            </a:pPr>
            <a:r>
              <a:rPr lang="en-US" altLang="en-US" dirty="0">
                <a:solidFill>
                  <a:srgbClr val="FF0000"/>
                </a:solidFill>
              </a:rPr>
              <a:t>Most general purpose operating systems use this method</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13226</TotalTime>
  <Words>5005</Words>
  <Application>Microsoft Office PowerPoint</Application>
  <PresentationFormat>On-screen Show (4:3)</PresentationFormat>
  <Paragraphs>643</Paragraphs>
  <Slides>86</Slides>
  <Notes>71</Notes>
  <HiddenSlides>30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86</vt:i4>
      </vt:variant>
    </vt:vector>
  </HeadingPairs>
  <TitlesOfParts>
    <vt:vector size="98" baseType="lpstr">
      <vt:lpstr>ＭＳ Ｐゴシック</vt:lpstr>
      <vt:lpstr>ＭＳ Ｐゴシック</vt:lpstr>
      <vt:lpstr>Arial</vt:lpstr>
      <vt:lpstr>Courier New</vt:lpstr>
      <vt:lpstr>Helvetica</vt:lpstr>
      <vt:lpstr>Monotype Sorts</vt:lpstr>
      <vt:lpstr>Symbol</vt:lpstr>
      <vt:lpstr>Times New Roman</vt:lpstr>
      <vt:lpstr>Verdana</vt:lpstr>
      <vt:lpstr>Webdings</vt:lpstr>
      <vt:lpstr>Wingdings</vt:lpstr>
      <vt:lpstr>os-8</vt:lpstr>
      <vt:lpstr>Chapter 8:  Main Memory</vt:lpstr>
      <vt:lpstr>Chapter 8:  Memory Management</vt:lpstr>
      <vt:lpstr>Objectives</vt:lpstr>
      <vt:lpstr>Background</vt:lpstr>
      <vt:lpstr>Background</vt:lpstr>
      <vt:lpstr> Process Memory Integrity Base and Limit Registers</vt:lpstr>
      <vt:lpstr>Hardware Address Protection</vt:lpstr>
      <vt:lpstr>Address Binding</vt:lpstr>
      <vt:lpstr>Binding of Instructions and Data to Memory</vt:lpstr>
      <vt:lpstr>Multistep Processing of a User Program </vt:lpstr>
      <vt:lpstr>Linkage Editor Function </vt:lpstr>
      <vt:lpstr>Logical vs. Physical Address Space</vt:lpstr>
      <vt:lpstr>Memory-Management Unit (MMU)</vt:lpstr>
      <vt:lpstr>Dynamic Relocation – Relocation Register</vt:lpstr>
      <vt:lpstr>Dynamic Relocation Using A Relocation Register</vt:lpstr>
      <vt:lpstr>Static vs Dynamic Linking</vt:lpstr>
      <vt:lpstr>Swapping</vt:lpstr>
      <vt:lpstr>Schematic View of Swapping</vt:lpstr>
      <vt:lpstr>Swapping (Cont.)</vt:lpstr>
      <vt:lpstr>Context Switch Time Including Swapping</vt:lpstr>
      <vt:lpstr>Context Switch Time and Swapping (Cont.)</vt:lpstr>
      <vt:lpstr>Swapping on Mobile Systems</vt:lpstr>
      <vt:lpstr>Contiguous Memory Allocation</vt:lpstr>
      <vt:lpstr>Memory Protection – A Necessary Digression </vt:lpstr>
      <vt:lpstr>Hardware Support for Relocation and Limit Registers</vt:lpstr>
      <vt:lpstr>Memory Allocation </vt:lpstr>
      <vt:lpstr>Multiple-partition Allocation </vt:lpstr>
      <vt:lpstr>Multiple-partition Allocation </vt:lpstr>
      <vt:lpstr>Multiple-partition Allocation </vt:lpstr>
      <vt:lpstr>Dynamic Storage-Allocation Problem</vt:lpstr>
      <vt:lpstr>Dynamic Storage-Allocation Problem</vt:lpstr>
      <vt:lpstr>Dynamic Storage-Allocation</vt:lpstr>
      <vt:lpstr>Fragmentation</vt:lpstr>
      <vt:lpstr>Fragmentation (Cont.)</vt:lpstr>
      <vt:lpstr>Segmentation</vt:lpstr>
      <vt:lpstr>Programmer’s View of a Program</vt:lpstr>
      <vt:lpstr>Segmentation</vt:lpstr>
      <vt:lpstr>Segmentation Architecture </vt:lpstr>
      <vt:lpstr>Segmentation Architecture </vt:lpstr>
      <vt:lpstr>Segmentation Hardware</vt:lpstr>
      <vt:lpstr>Logical View of Segmentation</vt:lpstr>
      <vt:lpstr>Logical View of Segmentation</vt:lpstr>
      <vt:lpstr>Segmentation Architecture (Cont.)</vt:lpstr>
      <vt:lpstr>Paging</vt:lpstr>
      <vt:lpstr>Paging – Basic Method</vt:lpstr>
      <vt:lpstr>Address Translation Scheme</vt:lpstr>
      <vt:lpstr>Paging Hardware</vt:lpstr>
      <vt:lpstr>Paging Model of Logical and  Physical Memory</vt:lpstr>
      <vt:lpstr>Paging Example</vt:lpstr>
      <vt:lpstr>Paging (Cont.)</vt:lpstr>
      <vt:lpstr>Paging (Cont.)</vt:lpstr>
      <vt:lpstr>Paging (Cont.)</vt:lpstr>
      <vt:lpstr>Paging (Cont.)</vt:lpstr>
      <vt:lpstr>Free Frames</vt:lpstr>
      <vt:lpstr>Implementation of Page Table</vt:lpstr>
      <vt:lpstr>Paging Hardware With TLB</vt:lpstr>
      <vt:lpstr>Implementation of Page Table (Cont.)</vt:lpstr>
      <vt:lpstr>Associative Memory</vt:lpstr>
      <vt:lpstr>Effective Access Time</vt:lpstr>
      <vt:lpstr>Memory Protection</vt:lpstr>
      <vt:lpstr>Valid (v) or Invalid (i) Bit In A Page Table</vt:lpstr>
      <vt:lpstr>Shared Pages</vt:lpstr>
      <vt:lpstr>Shared Pages Example</vt:lpstr>
      <vt:lpstr>Structure of the Page Table</vt:lpstr>
      <vt:lpstr>Hierarchical Page Tables</vt:lpstr>
      <vt:lpstr>Two-Level Page-Table Scheme</vt:lpstr>
      <vt:lpstr>Two-Level Paging Example</vt:lpstr>
      <vt:lpstr>Address-Translation Scheme</vt:lpstr>
      <vt:lpstr>64-bit Logical Address Space</vt:lpstr>
      <vt:lpstr>Three-level Paging Scheme</vt:lpstr>
      <vt:lpstr>Hashed Page Tables</vt:lpstr>
      <vt:lpstr>Hashed Page Table</vt:lpstr>
      <vt:lpstr>Inverted Page Table</vt:lpstr>
      <vt:lpstr>Inverted Page Table Architecture</vt:lpstr>
      <vt:lpstr>Oracle SPARC Solaris</vt:lpstr>
      <vt:lpstr>Oracle SPARC Solaris (Cont.)</vt:lpstr>
      <vt:lpstr>Example: The Intel 32 and 64-bit Architectures</vt:lpstr>
      <vt:lpstr>Example: The Intel IA-32 Architecture</vt:lpstr>
      <vt:lpstr>Example: The Intel IA-32 Architecture (Cont.)</vt:lpstr>
      <vt:lpstr>Logical to Physical Address Translation in IA-32</vt:lpstr>
      <vt:lpstr>Intel IA-32 Segmentation</vt:lpstr>
      <vt:lpstr>Intel IA-32 Paging Architecture</vt:lpstr>
      <vt:lpstr>Intel IA-32 Page Address Extensions</vt:lpstr>
      <vt:lpstr>Intel x86-64</vt:lpstr>
      <vt:lpstr>Example: ARM Architecture</vt:lpstr>
      <vt:lpstr>End of Chapter 8</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Harry Goldberg</cp:lastModifiedBy>
  <cp:revision>347</cp:revision>
  <cp:lastPrinted>2013-09-30T19:34:56Z</cp:lastPrinted>
  <dcterms:created xsi:type="dcterms:W3CDTF">2011-01-13T23:43:38Z</dcterms:created>
  <dcterms:modified xsi:type="dcterms:W3CDTF">2018-04-24T02:49:58Z</dcterms:modified>
</cp:coreProperties>
</file>